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notesMasterIdLst>
    <p:notesMasterId r:id="rId3"/>
  </p:notesMasterIdLst>
  <p:sldIdLst>
    <p:sldId id="256" r:id="rId2"/>
  </p:sldIdLst>
  <p:sldSz cx="43891200" cy="32918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pos="6768" userDrawn="1">
          <p15:clr>
            <a:srgbClr val="A4A3A4"/>
          </p15:clr>
        </p15:guide>
        <p15:guide id="4" pos="144" userDrawn="1">
          <p15:clr>
            <a:srgbClr val="A4A3A4"/>
          </p15:clr>
        </p15:guide>
        <p15:guide id="5" pos="27504" userDrawn="1">
          <p15:clr>
            <a:srgbClr val="A4A3A4"/>
          </p15:clr>
        </p15:guide>
        <p15:guide id="6" pos="13776" userDrawn="1">
          <p15:clr>
            <a:srgbClr val="A4A3A4"/>
          </p15:clr>
        </p15:guide>
        <p15:guide id="7" pos="7056" userDrawn="1">
          <p15:clr>
            <a:srgbClr val="A4A3A4"/>
          </p15:clr>
        </p15:guide>
        <p15:guide id="8" pos="20592" userDrawn="1">
          <p15:clr>
            <a:srgbClr val="A4A3A4"/>
          </p15:clr>
        </p15:guide>
        <p15:guide id="9" pos="20880" userDrawn="1">
          <p15:clr>
            <a:srgbClr val="A4A3A4"/>
          </p15:clr>
        </p15:guide>
        <p15:guide id="10" orient="horz" pos="144" userDrawn="1">
          <p15:clr>
            <a:srgbClr val="A4A3A4"/>
          </p15:clr>
        </p15:guide>
        <p15:guide id="11" orient="horz" pos="2059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D31E"/>
    <a:srgbClr val="008080"/>
    <a:srgbClr val="F64BBD"/>
    <a:srgbClr val="35667D"/>
    <a:srgbClr val="253236"/>
    <a:srgbClr val="333333"/>
    <a:srgbClr val="C2DFE3"/>
    <a:srgbClr val="E0FBFC"/>
    <a:srgbClr val="253237"/>
    <a:srgbClr val="F0F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493D23A-C99F-8B47-95A3-68E2538AC734}" v="501" dt="2025-02-21T04:03:05.25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6588"/>
    <p:restoredTop sz="96306"/>
  </p:normalViewPr>
  <p:slideViewPr>
    <p:cSldViewPr>
      <p:cViewPr varScale="1">
        <p:scale>
          <a:sx n="25" d="100"/>
          <a:sy n="25" d="100"/>
        </p:scale>
        <p:origin x="2408" y="232"/>
      </p:cViewPr>
      <p:guideLst>
        <p:guide pos="6768"/>
        <p:guide pos="144"/>
        <p:guide pos="27504"/>
        <p:guide pos="13776"/>
        <p:guide pos="7056"/>
        <p:guide pos="20592"/>
        <p:guide pos="20880"/>
        <p:guide orient="horz" pos="144"/>
        <p:guide orient="horz" pos="2059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microsoft.com/office/2015/10/relationships/revisionInfo" Target="revisionInfo.xml"/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71B236-067E-C742-ADD8-336B1413F78D}" type="datetimeFigureOut">
              <a:rPr lang="en-US" smtClean="0"/>
              <a:t>2/22/25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77F492-101A-2443-AC26-5D3BBDA68F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2126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3686861" rtl="0" eaLnBrk="1" latinLnBrk="0" hangingPunct="1">
      <a:defRPr sz="4838" kern="1200">
        <a:solidFill>
          <a:schemeClr val="tx1"/>
        </a:solidFill>
        <a:latin typeface="+mn-lt"/>
        <a:ea typeface="+mn-ea"/>
        <a:cs typeface="+mn-cs"/>
      </a:defRPr>
    </a:lvl1pPr>
    <a:lvl2pPr marL="1843430" algn="l" defTabSz="3686861" rtl="0" eaLnBrk="1" latinLnBrk="0" hangingPunct="1">
      <a:defRPr sz="4838" kern="1200">
        <a:solidFill>
          <a:schemeClr val="tx1"/>
        </a:solidFill>
        <a:latin typeface="+mn-lt"/>
        <a:ea typeface="+mn-ea"/>
        <a:cs typeface="+mn-cs"/>
      </a:defRPr>
    </a:lvl2pPr>
    <a:lvl3pPr marL="3686861" algn="l" defTabSz="3686861" rtl="0" eaLnBrk="1" latinLnBrk="0" hangingPunct="1">
      <a:defRPr sz="4838" kern="1200">
        <a:solidFill>
          <a:schemeClr val="tx1"/>
        </a:solidFill>
        <a:latin typeface="+mn-lt"/>
        <a:ea typeface="+mn-ea"/>
        <a:cs typeface="+mn-cs"/>
      </a:defRPr>
    </a:lvl3pPr>
    <a:lvl4pPr marL="5530291" algn="l" defTabSz="3686861" rtl="0" eaLnBrk="1" latinLnBrk="0" hangingPunct="1">
      <a:defRPr sz="4838" kern="1200">
        <a:solidFill>
          <a:schemeClr val="tx1"/>
        </a:solidFill>
        <a:latin typeface="+mn-lt"/>
        <a:ea typeface="+mn-ea"/>
        <a:cs typeface="+mn-cs"/>
      </a:defRPr>
    </a:lvl4pPr>
    <a:lvl5pPr marL="7373722" algn="l" defTabSz="3686861" rtl="0" eaLnBrk="1" latinLnBrk="0" hangingPunct="1">
      <a:defRPr sz="4838" kern="1200">
        <a:solidFill>
          <a:schemeClr val="tx1"/>
        </a:solidFill>
        <a:latin typeface="+mn-lt"/>
        <a:ea typeface="+mn-ea"/>
        <a:cs typeface="+mn-cs"/>
      </a:defRPr>
    </a:lvl5pPr>
    <a:lvl6pPr marL="9217152" algn="l" defTabSz="3686861" rtl="0" eaLnBrk="1" latinLnBrk="0" hangingPunct="1">
      <a:defRPr sz="4838" kern="1200">
        <a:solidFill>
          <a:schemeClr val="tx1"/>
        </a:solidFill>
        <a:latin typeface="+mn-lt"/>
        <a:ea typeface="+mn-ea"/>
        <a:cs typeface="+mn-cs"/>
      </a:defRPr>
    </a:lvl6pPr>
    <a:lvl7pPr marL="11060582" algn="l" defTabSz="3686861" rtl="0" eaLnBrk="1" latinLnBrk="0" hangingPunct="1">
      <a:defRPr sz="4838" kern="1200">
        <a:solidFill>
          <a:schemeClr val="tx1"/>
        </a:solidFill>
        <a:latin typeface="+mn-lt"/>
        <a:ea typeface="+mn-ea"/>
        <a:cs typeface="+mn-cs"/>
      </a:defRPr>
    </a:lvl7pPr>
    <a:lvl8pPr marL="12904013" algn="l" defTabSz="3686861" rtl="0" eaLnBrk="1" latinLnBrk="0" hangingPunct="1">
      <a:defRPr sz="4838" kern="1200">
        <a:solidFill>
          <a:schemeClr val="tx1"/>
        </a:solidFill>
        <a:latin typeface="+mn-lt"/>
        <a:ea typeface="+mn-ea"/>
        <a:cs typeface="+mn-cs"/>
      </a:defRPr>
    </a:lvl8pPr>
    <a:lvl9pPr marL="14747443" algn="l" defTabSz="3686861" rtl="0" eaLnBrk="1" latinLnBrk="0" hangingPunct="1">
      <a:defRPr sz="4838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77F492-101A-2443-AC26-5D3BBDA68FC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157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91840" y="5387342"/>
            <a:ext cx="37307520" cy="11460480"/>
          </a:xfrm>
        </p:spPr>
        <p:txBody>
          <a:bodyPr anchor="b"/>
          <a:lstStyle>
            <a:lvl1pPr algn="ctr">
              <a:defRPr sz="2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86400" y="17289782"/>
            <a:ext cx="32918400" cy="7947658"/>
          </a:xfrm>
        </p:spPr>
        <p:txBody>
          <a:bodyPr/>
          <a:lstStyle>
            <a:lvl1pPr marL="0" indent="0" algn="ctr">
              <a:buNone/>
              <a:defRPr sz="11520"/>
            </a:lvl1pPr>
            <a:lvl2pPr marL="2194560" indent="0" algn="ctr">
              <a:buNone/>
              <a:defRPr sz="9600"/>
            </a:lvl2pPr>
            <a:lvl3pPr marL="4389120" indent="0" algn="ctr">
              <a:buNone/>
              <a:defRPr sz="8640"/>
            </a:lvl3pPr>
            <a:lvl4pPr marL="6583680" indent="0" algn="ctr">
              <a:buNone/>
              <a:defRPr sz="7680"/>
            </a:lvl4pPr>
            <a:lvl5pPr marL="8778240" indent="0" algn="ctr">
              <a:buNone/>
              <a:defRPr sz="7680"/>
            </a:lvl5pPr>
            <a:lvl6pPr marL="10972800" indent="0" algn="ctr">
              <a:buNone/>
              <a:defRPr sz="7680"/>
            </a:lvl6pPr>
            <a:lvl7pPr marL="13167360" indent="0" algn="ctr">
              <a:buNone/>
              <a:defRPr sz="7680"/>
            </a:lvl7pPr>
            <a:lvl8pPr marL="15361920" indent="0" algn="ctr">
              <a:buNone/>
              <a:defRPr sz="7680"/>
            </a:lvl8pPr>
            <a:lvl9pPr marL="17556480" indent="0" algn="ctr">
              <a:buNone/>
              <a:defRPr sz="768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9BE38-6BF3-8D42-883F-1982FC8E4338}" type="datetimeFigureOut">
              <a:rPr lang="en-US" smtClean="0"/>
              <a:t>2/22/25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2C662-13BF-AB44-AE84-EEC22E5AF8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3080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9BE38-6BF3-8D42-883F-1982FC8E4338}" type="datetimeFigureOut">
              <a:rPr lang="en-US" smtClean="0"/>
              <a:t>2/22/25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2C662-13BF-AB44-AE84-EEC22E5AF8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0952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1409642" y="1752600"/>
            <a:ext cx="9464040" cy="2789682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17522" y="1752600"/>
            <a:ext cx="27843480" cy="2789682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9BE38-6BF3-8D42-883F-1982FC8E4338}" type="datetimeFigureOut">
              <a:rPr lang="en-US" smtClean="0"/>
              <a:t>2/22/25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2C662-13BF-AB44-AE84-EEC22E5AF8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7998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9BE38-6BF3-8D42-883F-1982FC8E4338}" type="datetimeFigureOut">
              <a:rPr lang="en-US" smtClean="0"/>
              <a:t>2/22/25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2C662-13BF-AB44-AE84-EEC22E5AF8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7952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94662" y="8206749"/>
            <a:ext cx="37856160" cy="13693138"/>
          </a:xfrm>
        </p:spPr>
        <p:txBody>
          <a:bodyPr anchor="b"/>
          <a:lstStyle>
            <a:lvl1pPr>
              <a:defRPr sz="2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94662" y="22029429"/>
            <a:ext cx="37856160" cy="7200898"/>
          </a:xfrm>
        </p:spPr>
        <p:txBody>
          <a:bodyPr/>
          <a:lstStyle>
            <a:lvl1pPr marL="0" indent="0">
              <a:buNone/>
              <a:defRPr sz="11520">
                <a:solidFill>
                  <a:schemeClr val="tx1"/>
                </a:solidFill>
              </a:defRPr>
            </a:lvl1pPr>
            <a:lvl2pPr marL="2194560" indent="0">
              <a:buNone/>
              <a:defRPr sz="9600">
                <a:solidFill>
                  <a:schemeClr val="tx1">
                    <a:tint val="75000"/>
                  </a:schemeClr>
                </a:solidFill>
              </a:defRPr>
            </a:lvl2pPr>
            <a:lvl3pPr marL="4389120" indent="0">
              <a:buNone/>
              <a:defRPr sz="8640">
                <a:solidFill>
                  <a:schemeClr val="tx1">
                    <a:tint val="75000"/>
                  </a:schemeClr>
                </a:solidFill>
              </a:defRPr>
            </a:lvl3pPr>
            <a:lvl4pPr marL="658368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4pPr>
            <a:lvl5pPr marL="877824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5pPr>
            <a:lvl6pPr marL="1097280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6pPr>
            <a:lvl7pPr marL="1316736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7pPr>
            <a:lvl8pPr marL="1536192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8pPr>
            <a:lvl9pPr marL="1755648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9BE38-6BF3-8D42-883F-1982FC8E4338}" type="datetimeFigureOut">
              <a:rPr lang="en-US" smtClean="0"/>
              <a:t>2/22/25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2C662-13BF-AB44-AE84-EEC22E5AF8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8374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17520" y="8763000"/>
            <a:ext cx="18653760" cy="208864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219920" y="8763000"/>
            <a:ext cx="18653760" cy="208864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9BE38-6BF3-8D42-883F-1982FC8E4338}" type="datetimeFigureOut">
              <a:rPr lang="en-US" smtClean="0"/>
              <a:t>2/22/25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2C662-13BF-AB44-AE84-EEC22E5AF8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1142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237" y="1752607"/>
            <a:ext cx="37856160" cy="636270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23242" y="8069582"/>
            <a:ext cx="18568032" cy="3954778"/>
          </a:xfrm>
        </p:spPr>
        <p:txBody>
          <a:bodyPr anchor="b"/>
          <a:lstStyle>
            <a:lvl1pPr marL="0" indent="0">
              <a:buNone/>
              <a:defRPr sz="1152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40" b="1"/>
            </a:lvl3pPr>
            <a:lvl4pPr marL="6583680" indent="0">
              <a:buNone/>
              <a:defRPr sz="7680" b="1"/>
            </a:lvl4pPr>
            <a:lvl5pPr marL="8778240" indent="0">
              <a:buNone/>
              <a:defRPr sz="7680" b="1"/>
            </a:lvl5pPr>
            <a:lvl6pPr marL="10972800" indent="0">
              <a:buNone/>
              <a:defRPr sz="7680" b="1"/>
            </a:lvl6pPr>
            <a:lvl7pPr marL="13167360" indent="0">
              <a:buNone/>
              <a:defRPr sz="7680" b="1"/>
            </a:lvl7pPr>
            <a:lvl8pPr marL="15361920" indent="0">
              <a:buNone/>
              <a:defRPr sz="7680" b="1"/>
            </a:lvl8pPr>
            <a:lvl9pPr marL="17556480" indent="0">
              <a:buNone/>
              <a:defRPr sz="76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23242" y="12024360"/>
            <a:ext cx="18568032" cy="176860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2219922" y="8069582"/>
            <a:ext cx="18659477" cy="3954778"/>
          </a:xfrm>
        </p:spPr>
        <p:txBody>
          <a:bodyPr anchor="b"/>
          <a:lstStyle>
            <a:lvl1pPr marL="0" indent="0">
              <a:buNone/>
              <a:defRPr sz="1152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40" b="1"/>
            </a:lvl3pPr>
            <a:lvl4pPr marL="6583680" indent="0">
              <a:buNone/>
              <a:defRPr sz="7680" b="1"/>
            </a:lvl4pPr>
            <a:lvl5pPr marL="8778240" indent="0">
              <a:buNone/>
              <a:defRPr sz="7680" b="1"/>
            </a:lvl5pPr>
            <a:lvl6pPr marL="10972800" indent="0">
              <a:buNone/>
              <a:defRPr sz="7680" b="1"/>
            </a:lvl6pPr>
            <a:lvl7pPr marL="13167360" indent="0">
              <a:buNone/>
              <a:defRPr sz="7680" b="1"/>
            </a:lvl7pPr>
            <a:lvl8pPr marL="15361920" indent="0">
              <a:buNone/>
              <a:defRPr sz="7680" b="1"/>
            </a:lvl8pPr>
            <a:lvl9pPr marL="17556480" indent="0">
              <a:buNone/>
              <a:defRPr sz="76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2219922" y="12024360"/>
            <a:ext cx="18659477" cy="176860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9BE38-6BF3-8D42-883F-1982FC8E4338}" type="datetimeFigureOut">
              <a:rPr lang="en-US" smtClean="0"/>
              <a:t>2/22/25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2C662-13BF-AB44-AE84-EEC22E5AF8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4492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9BE38-6BF3-8D42-883F-1982FC8E4338}" type="datetimeFigureOut">
              <a:rPr lang="en-US" smtClean="0"/>
              <a:t>2/22/25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2C662-13BF-AB44-AE84-EEC22E5AF8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13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9BE38-6BF3-8D42-883F-1982FC8E4338}" type="datetimeFigureOut">
              <a:rPr lang="en-US" smtClean="0"/>
              <a:t>2/22/25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2C662-13BF-AB44-AE84-EEC22E5AF8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0355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237" y="2194560"/>
            <a:ext cx="14156054" cy="7680960"/>
          </a:xfrm>
        </p:spPr>
        <p:txBody>
          <a:bodyPr anchor="b"/>
          <a:lstStyle>
            <a:lvl1pPr>
              <a:defRPr sz="153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659477" y="4739647"/>
            <a:ext cx="22219920" cy="23393400"/>
          </a:xfrm>
        </p:spPr>
        <p:txBody>
          <a:bodyPr/>
          <a:lstStyle>
            <a:lvl1pPr>
              <a:defRPr sz="15360"/>
            </a:lvl1pPr>
            <a:lvl2pPr>
              <a:defRPr sz="13440"/>
            </a:lvl2pPr>
            <a:lvl3pPr>
              <a:defRPr sz="11520"/>
            </a:lvl3pPr>
            <a:lvl4pPr>
              <a:defRPr sz="9600"/>
            </a:lvl4pPr>
            <a:lvl5pPr>
              <a:defRPr sz="9600"/>
            </a:lvl5pPr>
            <a:lvl6pPr>
              <a:defRPr sz="9600"/>
            </a:lvl6pPr>
            <a:lvl7pPr>
              <a:defRPr sz="9600"/>
            </a:lvl7pPr>
            <a:lvl8pPr>
              <a:defRPr sz="9600"/>
            </a:lvl8pPr>
            <a:lvl9pPr>
              <a:defRPr sz="9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23237" y="9875520"/>
            <a:ext cx="14156054" cy="18295622"/>
          </a:xfrm>
        </p:spPr>
        <p:txBody>
          <a:bodyPr/>
          <a:lstStyle>
            <a:lvl1pPr marL="0" indent="0">
              <a:buNone/>
              <a:defRPr sz="7680"/>
            </a:lvl1pPr>
            <a:lvl2pPr marL="2194560" indent="0">
              <a:buNone/>
              <a:defRPr sz="6720"/>
            </a:lvl2pPr>
            <a:lvl3pPr marL="4389120" indent="0">
              <a:buNone/>
              <a:defRPr sz="5760"/>
            </a:lvl3pPr>
            <a:lvl4pPr marL="6583680" indent="0">
              <a:buNone/>
              <a:defRPr sz="4800"/>
            </a:lvl4pPr>
            <a:lvl5pPr marL="8778240" indent="0">
              <a:buNone/>
              <a:defRPr sz="4800"/>
            </a:lvl5pPr>
            <a:lvl6pPr marL="10972800" indent="0">
              <a:buNone/>
              <a:defRPr sz="4800"/>
            </a:lvl6pPr>
            <a:lvl7pPr marL="13167360" indent="0">
              <a:buNone/>
              <a:defRPr sz="4800"/>
            </a:lvl7pPr>
            <a:lvl8pPr marL="15361920" indent="0">
              <a:buNone/>
              <a:defRPr sz="4800"/>
            </a:lvl8pPr>
            <a:lvl9pPr marL="17556480" indent="0">
              <a:buNone/>
              <a:defRPr sz="4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9BE38-6BF3-8D42-883F-1982FC8E4338}" type="datetimeFigureOut">
              <a:rPr lang="en-US" smtClean="0"/>
              <a:t>2/22/25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2C662-13BF-AB44-AE84-EEC22E5AF8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712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237" y="2194560"/>
            <a:ext cx="14156054" cy="7680960"/>
          </a:xfrm>
        </p:spPr>
        <p:txBody>
          <a:bodyPr anchor="b"/>
          <a:lstStyle>
            <a:lvl1pPr>
              <a:defRPr sz="153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8659477" y="4739647"/>
            <a:ext cx="22219920" cy="23393400"/>
          </a:xfrm>
        </p:spPr>
        <p:txBody>
          <a:bodyPr anchor="t"/>
          <a:lstStyle>
            <a:lvl1pPr marL="0" indent="0">
              <a:buNone/>
              <a:defRPr sz="15360"/>
            </a:lvl1pPr>
            <a:lvl2pPr marL="2194560" indent="0">
              <a:buNone/>
              <a:defRPr sz="13440"/>
            </a:lvl2pPr>
            <a:lvl3pPr marL="4389120" indent="0">
              <a:buNone/>
              <a:defRPr sz="11520"/>
            </a:lvl3pPr>
            <a:lvl4pPr marL="6583680" indent="0">
              <a:buNone/>
              <a:defRPr sz="9600"/>
            </a:lvl4pPr>
            <a:lvl5pPr marL="8778240" indent="0">
              <a:buNone/>
              <a:defRPr sz="9600"/>
            </a:lvl5pPr>
            <a:lvl6pPr marL="10972800" indent="0">
              <a:buNone/>
              <a:defRPr sz="9600"/>
            </a:lvl6pPr>
            <a:lvl7pPr marL="13167360" indent="0">
              <a:buNone/>
              <a:defRPr sz="9600"/>
            </a:lvl7pPr>
            <a:lvl8pPr marL="15361920" indent="0">
              <a:buNone/>
              <a:defRPr sz="9600"/>
            </a:lvl8pPr>
            <a:lvl9pPr marL="17556480" indent="0">
              <a:buNone/>
              <a:defRPr sz="9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23237" y="9875520"/>
            <a:ext cx="14156054" cy="18295622"/>
          </a:xfrm>
        </p:spPr>
        <p:txBody>
          <a:bodyPr/>
          <a:lstStyle>
            <a:lvl1pPr marL="0" indent="0">
              <a:buNone/>
              <a:defRPr sz="7680"/>
            </a:lvl1pPr>
            <a:lvl2pPr marL="2194560" indent="0">
              <a:buNone/>
              <a:defRPr sz="6720"/>
            </a:lvl2pPr>
            <a:lvl3pPr marL="4389120" indent="0">
              <a:buNone/>
              <a:defRPr sz="5760"/>
            </a:lvl3pPr>
            <a:lvl4pPr marL="6583680" indent="0">
              <a:buNone/>
              <a:defRPr sz="4800"/>
            </a:lvl4pPr>
            <a:lvl5pPr marL="8778240" indent="0">
              <a:buNone/>
              <a:defRPr sz="4800"/>
            </a:lvl5pPr>
            <a:lvl6pPr marL="10972800" indent="0">
              <a:buNone/>
              <a:defRPr sz="4800"/>
            </a:lvl6pPr>
            <a:lvl7pPr marL="13167360" indent="0">
              <a:buNone/>
              <a:defRPr sz="4800"/>
            </a:lvl7pPr>
            <a:lvl8pPr marL="15361920" indent="0">
              <a:buNone/>
              <a:defRPr sz="4800"/>
            </a:lvl8pPr>
            <a:lvl9pPr marL="17556480" indent="0">
              <a:buNone/>
              <a:defRPr sz="4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9BE38-6BF3-8D42-883F-1982FC8E4338}" type="datetimeFigureOut">
              <a:rPr lang="en-US" smtClean="0"/>
              <a:t>2/22/25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2C662-13BF-AB44-AE84-EEC22E5AF8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3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17520" y="1752607"/>
            <a:ext cx="37856160" cy="6362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17520" y="8763000"/>
            <a:ext cx="37856160" cy="208864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017520" y="30510487"/>
            <a:ext cx="987552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F9BE38-6BF3-8D42-883F-1982FC8E4338}" type="datetimeFigureOut">
              <a:rPr lang="en-US" smtClean="0"/>
              <a:t>2/22/25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38960" y="30510487"/>
            <a:ext cx="1481328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0998160" y="30510487"/>
            <a:ext cx="987552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22C662-13BF-AB44-AE84-EEC22E5AF8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0304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4389120" rtl="0" eaLnBrk="1" latinLnBrk="0" hangingPunct="1">
        <a:lnSpc>
          <a:spcPct val="90000"/>
        </a:lnSpc>
        <a:spcBef>
          <a:spcPct val="0"/>
        </a:spcBef>
        <a:buNone/>
        <a:defRPr sz="211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97280" indent="-1097280" algn="l" defTabSz="4389120" rtl="0" eaLnBrk="1" latinLnBrk="0" hangingPunct="1">
        <a:lnSpc>
          <a:spcPct val="90000"/>
        </a:lnSpc>
        <a:spcBef>
          <a:spcPts val="4800"/>
        </a:spcBef>
        <a:buFont typeface="Arial" panose="020B0604020202020204" pitchFamily="34" charset="0"/>
        <a:buChar char="•"/>
        <a:defRPr sz="13440" kern="1200">
          <a:solidFill>
            <a:schemeClr val="tx1"/>
          </a:solidFill>
          <a:latin typeface="+mn-lt"/>
          <a:ea typeface="+mn-ea"/>
          <a:cs typeface="+mn-cs"/>
        </a:defRPr>
      </a:lvl1pPr>
      <a:lvl2pPr marL="329184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1152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3pPr>
      <a:lvl4pPr marL="768096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4pPr>
      <a:lvl5pPr marL="987552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6pPr>
      <a:lvl7pPr marL="1426464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7pPr>
      <a:lvl8pPr marL="1645920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8pPr>
      <a:lvl9pPr marL="1865376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1pPr>
      <a:lvl2pPr marL="219456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2pPr>
      <a:lvl3pPr marL="438912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3pPr>
      <a:lvl4pPr marL="658368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4pPr>
      <a:lvl5pPr marL="877824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6pPr>
      <a:lvl7pPr marL="1316736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7pPr>
      <a:lvl8pPr marL="1536192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8pPr>
      <a:lvl9pPr marL="1755648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4.png"/><Relationship Id="rId21" Type="http://schemas.openxmlformats.org/officeDocument/2006/relationships/image" Target="../media/image19.png"/><Relationship Id="rId42" Type="http://schemas.openxmlformats.org/officeDocument/2006/relationships/image" Target="../media/image40.png"/><Relationship Id="rId47" Type="http://schemas.openxmlformats.org/officeDocument/2006/relationships/image" Target="../media/image45.png"/><Relationship Id="rId63" Type="http://schemas.openxmlformats.org/officeDocument/2006/relationships/image" Target="../media/image61.png"/><Relationship Id="rId68" Type="http://schemas.openxmlformats.org/officeDocument/2006/relationships/image" Target="../media/image66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29" Type="http://schemas.openxmlformats.org/officeDocument/2006/relationships/image" Target="../media/image27.png"/><Relationship Id="rId11" Type="http://schemas.openxmlformats.org/officeDocument/2006/relationships/image" Target="../media/image9.png"/><Relationship Id="rId24" Type="http://schemas.openxmlformats.org/officeDocument/2006/relationships/image" Target="../media/image22.png"/><Relationship Id="rId32" Type="http://schemas.openxmlformats.org/officeDocument/2006/relationships/image" Target="../media/image30.png"/><Relationship Id="rId37" Type="http://schemas.openxmlformats.org/officeDocument/2006/relationships/image" Target="../media/image35.png"/><Relationship Id="rId40" Type="http://schemas.openxmlformats.org/officeDocument/2006/relationships/image" Target="../media/image38.png"/><Relationship Id="rId45" Type="http://schemas.openxmlformats.org/officeDocument/2006/relationships/image" Target="../media/image43.png"/><Relationship Id="rId53" Type="http://schemas.openxmlformats.org/officeDocument/2006/relationships/image" Target="../media/image51.png"/><Relationship Id="rId58" Type="http://schemas.openxmlformats.org/officeDocument/2006/relationships/image" Target="../media/image56.png"/><Relationship Id="rId66" Type="http://schemas.openxmlformats.org/officeDocument/2006/relationships/image" Target="../media/image64.png"/><Relationship Id="rId5" Type="http://schemas.openxmlformats.org/officeDocument/2006/relationships/image" Target="../media/image3.png"/><Relationship Id="rId61" Type="http://schemas.openxmlformats.org/officeDocument/2006/relationships/image" Target="../media/image59.png"/><Relationship Id="rId19" Type="http://schemas.openxmlformats.org/officeDocument/2006/relationships/image" Target="../media/image17.png"/><Relationship Id="rId14" Type="http://schemas.openxmlformats.org/officeDocument/2006/relationships/image" Target="../media/image12.png"/><Relationship Id="rId22" Type="http://schemas.openxmlformats.org/officeDocument/2006/relationships/image" Target="../media/image20.png"/><Relationship Id="rId27" Type="http://schemas.openxmlformats.org/officeDocument/2006/relationships/image" Target="../media/image25.png"/><Relationship Id="rId30" Type="http://schemas.openxmlformats.org/officeDocument/2006/relationships/image" Target="../media/image28.png"/><Relationship Id="rId35" Type="http://schemas.openxmlformats.org/officeDocument/2006/relationships/image" Target="../media/image33.png"/><Relationship Id="rId43" Type="http://schemas.openxmlformats.org/officeDocument/2006/relationships/image" Target="../media/image41.png"/><Relationship Id="rId48" Type="http://schemas.openxmlformats.org/officeDocument/2006/relationships/image" Target="../media/image46.png"/><Relationship Id="rId56" Type="http://schemas.openxmlformats.org/officeDocument/2006/relationships/image" Target="../media/image54.png"/><Relationship Id="rId64" Type="http://schemas.openxmlformats.org/officeDocument/2006/relationships/image" Target="../media/image62.png"/><Relationship Id="rId69" Type="http://schemas.openxmlformats.org/officeDocument/2006/relationships/image" Target="../media/image67.png"/><Relationship Id="rId8" Type="http://schemas.openxmlformats.org/officeDocument/2006/relationships/image" Target="../media/image6.png"/><Relationship Id="rId51" Type="http://schemas.openxmlformats.org/officeDocument/2006/relationships/image" Target="../media/image49.png"/><Relationship Id="rId3" Type="http://schemas.openxmlformats.org/officeDocument/2006/relationships/image" Target="../media/image1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5" Type="http://schemas.openxmlformats.org/officeDocument/2006/relationships/image" Target="../media/image23.png"/><Relationship Id="rId33" Type="http://schemas.openxmlformats.org/officeDocument/2006/relationships/image" Target="../media/image31.png"/><Relationship Id="rId38" Type="http://schemas.openxmlformats.org/officeDocument/2006/relationships/image" Target="../media/image36.png"/><Relationship Id="rId46" Type="http://schemas.openxmlformats.org/officeDocument/2006/relationships/image" Target="../media/image44.png"/><Relationship Id="rId59" Type="http://schemas.openxmlformats.org/officeDocument/2006/relationships/image" Target="../media/image57.png"/><Relationship Id="rId67" Type="http://schemas.openxmlformats.org/officeDocument/2006/relationships/image" Target="../media/image65.png"/><Relationship Id="rId20" Type="http://schemas.openxmlformats.org/officeDocument/2006/relationships/image" Target="../media/image18.png"/><Relationship Id="rId41" Type="http://schemas.openxmlformats.org/officeDocument/2006/relationships/image" Target="../media/image39.png"/><Relationship Id="rId54" Type="http://schemas.openxmlformats.org/officeDocument/2006/relationships/image" Target="../media/image52.png"/><Relationship Id="rId62" Type="http://schemas.openxmlformats.org/officeDocument/2006/relationships/image" Target="../media/image6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5" Type="http://schemas.openxmlformats.org/officeDocument/2006/relationships/image" Target="../media/image13.png"/><Relationship Id="rId23" Type="http://schemas.openxmlformats.org/officeDocument/2006/relationships/image" Target="../media/image21.png"/><Relationship Id="rId28" Type="http://schemas.openxmlformats.org/officeDocument/2006/relationships/image" Target="../media/image26.png"/><Relationship Id="rId36" Type="http://schemas.openxmlformats.org/officeDocument/2006/relationships/image" Target="../media/image34.png"/><Relationship Id="rId49" Type="http://schemas.openxmlformats.org/officeDocument/2006/relationships/image" Target="../media/image47.png"/><Relationship Id="rId57" Type="http://schemas.openxmlformats.org/officeDocument/2006/relationships/image" Target="../media/image55.png"/><Relationship Id="rId10" Type="http://schemas.openxmlformats.org/officeDocument/2006/relationships/image" Target="../media/image8.png"/><Relationship Id="rId31" Type="http://schemas.openxmlformats.org/officeDocument/2006/relationships/image" Target="../media/image29.png"/><Relationship Id="rId44" Type="http://schemas.openxmlformats.org/officeDocument/2006/relationships/image" Target="../media/image42.png"/><Relationship Id="rId52" Type="http://schemas.openxmlformats.org/officeDocument/2006/relationships/image" Target="../media/image50.png"/><Relationship Id="rId60" Type="http://schemas.openxmlformats.org/officeDocument/2006/relationships/image" Target="../media/image58.png"/><Relationship Id="rId65" Type="http://schemas.openxmlformats.org/officeDocument/2006/relationships/image" Target="../media/image63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39" Type="http://schemas.openxmlformats.org/officeDocument/2006/relationships/image" Target="../media/image37.png"/><Relationship Id="rId34" Type="http://schemas.openxmlformats.org/officeDocument/2006/relationships/image" Target="../media/image32.png"/><Relationship Id="rId50" Type="http://schemas.openxmlformats.org/officeDocument/2006/relationships/image" Target="../media/image48.png"/><Relationship Id="rId55" Type="http://schemas.openxmlformats.org/officeDocument/2006/relationships/image" Target="../media/image5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8" name="Picture 1157">
            <a:extLst>
              <a:ext uri="{FF2B5EF4-FFF2-40B4-BE49-F238E27FC236}">
                <a16:creationId xmlns:a16="http://schemas.microsoft.com/office/drawing/2014/main" id="{C1D3C224-3215-E2DF-3FD6-B0847B60AB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98460" y="13832294"/>
            <a:ext cx="983842" cy="909957"/>
          </a:xfrm>
          <a:prstGeom prst="rect">
            <a:avLst/>
          </a:prstGeom>
        </p:spPr>
      </p:pic>
      <p:sp>
        <p:nvSpPr>
          <p:cNvPr id="1078" name="Rounded Rectangle 1077">
            <a:extLst>
              <a:ext uri="{FF2B5EF4-FFF2-40B4-BE49-F238E27FC236}">
                <a16:creationId xmlns:a16="http://schemas.microsoft.com/office/drawing/2014/main" id="{351B3018-BBF6-6FA7-4496-E9A74753D8B6}"/>
              </a:ext>
            </a:extLst>
          </p:cNvPr>
          <p:cNvSpPr/>
          <p:nvPr/>
        </p:nvSpPr>
        <p:spPr>
          <a:xfrm>
            <a:off x="26212800" y="9146720"/>
            <a:ext cx="5828140" cy="1702417"/>
          </a:xfrm>
          <a:prstGeom prst="roundRect">
            <a:avLst/>
          </a:prstGeom>
          <a:noFill/>
          <a:ln w="19050">
            <a:solidFill>
              <a:srgbClr val="35667D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50" name="Picture 1049" descr="A diagram of a diagram&#10;&#10;AI-generated content may be incorrect.">
            <a:extLst>
              <a:ext uri="{FF2B5EF4-FFF2-40B4-BE49-F238E27FC236}">
                <a16:creationId xmlns:a16="http://schemas.microsoft.com/office/drawing/2014/main" id="{095D5511-B6C7-8371-0139-D86BA33EEB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2945"/>
          <a:stretch/>
        </p:blipFill>
        <p:spPr>
          <a:xfrm>
            <a:off x="26350864" y="9264466"/>
            <a:ext cx="5552368" cy="155236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543223F-9A45-E0B0-B28E-6CDF33195B48}"/>
              </a:ext>
            </a:extLst>
          </p:cNvPr>
          <p:cNvSpPr txBox="1"/>
          <p:nvPr/>
        </p:nvSpPr>
        <p:spPr>
          <a:xfrm>
            <a:off x="-6400800" y="99441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4F984F4-A83B-16D1-D8AE-D6FE7B5C42DF}"/>
              </a:ext>
            </a:extLst>
          </p:cNvPr>
          <p:cNvSpPr>
            <a:spLocks/>
          </p:cNvSpPr>
          <p:nvPr/>
        </p:nvSpPr>
        <p:spPr>
          <a:xfrm>
            <a:off x="228600" y="228599"/>
            <a:ext cx="43434000" cy="3264291"/>
          </a:xfrm>
          <a:prstGeom prst="roundRect">
            <a:avLst/>
          </a:prstGeom>
          <a:noFill/>
          <a:ln w="57150">
            <a:solidFill>
              <a:srgbClr val="25323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400800" rIns="6400800" rtlCol="0" anchor="ctr"/>
          <a:lstStyle/>
          <a:p>
            <a:pPr algn="ctr"/>
            <a:endParaRPr lang="en-US" sz="9600" dirty="0">
              <a:solidFill>
                <a:srgbClr val="C2DFE3"/>
              </a:solidFill>
              <a:latin typeface="SF Pro Medium" pitchFamily="2" charset="0"/>
              <a:ea typeface="SF Pro Medium" pitchFamily="2" charset="0"/>
              <a:cs typeface="SF Pro Medium" pitchFamily="2" charset="0"/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F57A2643-34D3-A8E0-6AC5-A4FEB462FA74}"/>
              </a:ext>
            </a:extLst>
          </p:cNvPr>
          <p:cNvSpPr/>
          <p:nvPr/>
        </p:nvSpPr>
        <p:spPr>
          <a:xfrm>
            <a:off x="228905" y="3730752"/>
            <a:ext cx="10515600" cy="28959048"/>
          </a:xfrm>
          <a:prstGeom prst="roundRect">
            <a:avLst>
              <a:gd name="adj" fmla="val 4311"/>
            </a:avLst>
          </a:prstGeom>
          <a:noFill/>
          <a:ln w="57150">
            <a:solidFill>
              <a:srgbClr val="253236"/>
            </a:solidFill>
          </a:ln>
          <a:effectLst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01200" rIns="9601200" rtlCol="0" anchor="ctr"/>
          <a:lstStyle/>
          <a:p>
            <a:pPr algn="ctr"/>
            <a:endParaRPr lang="en-US" sz="7200" dirty="0">
              <a:solidFill>
                <a:schemeClr val="tx2"/>
              </a:solidFill>
              <a:latin typeface="SF Pro Medium" pitchFamily="2" charset="0"/>
              <a:ea typeface="SF Pro Medium" pitchFamily="2" charset="0"/>
              <a:cs typeface="SF Pro Medium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F38377D-6483-FF7B-EC5B-140E7492F11F}"/>
              </a:ext>
            </a:extLst>
          </p:cNvPr>
          <p:cNvSpPr txBox="1">
            <a:spLocks/>
          </p:cNvSpPr>
          <p:nvPr/>
        </p:nvSpPr>
        <p:spPr>
          <a:xfrm>
            <a:off x="10848101" y="446085"/>
            <a:ext cx="2204259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i="1" u="none" strike="noStrike" dirty="0">
                <a:solidFill>
                  <a:srgbClr val="008080"/>
                </a:solidFill>
                <a:effectLst/>
                <a:latin typeface="SF Pro Heavy" pitchFamily="2" charset="0"/>
                <a:ea typeface="SF Pro Heavy" pitchFamily="2" charset="0"/>
                <a:cs typeface="SF Pro Heavy" pitchFamily="2" charset="0"/>
              </a:rPr>
              <a:t>GliomaGen</a:t>
            </a:r>
            <a:r>
              <a:rPr lang="en-US" sz="6600" b="1" u="none" strike="noStrike" dirty="0">
                <a:solidFill>
                  <a:srgbClr val="333333"/>
                </a:solidFill>
                <a:effectLst/>
                <a:latin typeface="SF Pro Heavy" pitchFamily="2" charset="0"/>
                <a:ea typeface="SF Pro Heavy" pitchFamily="2" charset="0"/>
                <a:cs typeface="SF Pro Heavy" pitchFamily="2" charset="0"/>
              </a:rPr>
              <a:t>: Unlimited Post-Treatment Glioma MR Images via Conditional Diffusion</a:t>
            </a:r>
            <a:endParaRPr lang="en-US" sz="6600" b="1" dirty="0">
              <a:solidFill>
                <a:srgbClr val="008080"/>
              </a:solidFill>
              <a:latin typeface="SF Pro Heavy" pitchFamily="2" charset="0"/>
              <a:ea typeface="SF Pro Heavy" pitchFamily="2" charset="0"/>
              <a:cs typeface="SF Pro Heavy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0BC0EAE-27FE-A42D-381E-BE9620662977}"/>
              </a:ext>
            </a:extLst>
          </p:cNvPr>
          <p:cNvSpPr txBox="1"/>
          <p:nvPr/>
        </p:nvSpPr>
        <p:spPr>
          <a:xfrm>
            <a:off x="4053483" y="3888346"/>
            <a:ext cx="2857119" cy="83099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4800" b="1" dirty="0">
                <a:solidFill>
                  <a:srgbClr val="333333"/>
                </a:solidFill>
                <a:latin typeface="SF Pro Heavy" pitchFamily="2" charset="0"/>
                <a:ea typeface="SF Pro Heavy" pitchFamily="2" charset="0"/>
                <a:cs typeface="SF Pro Heavy" pitchFamily="2" charset="0"/>
              </a:rPr>
              <a:t>Abstract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09F35CB-D6C5-2DE9-3CB0-91B1D34A8A0A}"/>
              </a:ext>
            </a:extLst>
          </p:cNvPr>
          <p:cNvSpPr txBox="1"/>
          <p:nvPr/>
        </p:nvSpPr>
        <p:spPr>
          <a:xfrm>
            <a:off x="19612748" y="3904505"/>
            <a:ext cx="468269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b="1" dirty="0">
                <a:solidFill>
                  <a:srgbClr val="333333"/>
                </a:solidFill>
                <a:latin typeface="SF Pro Heavy" pitchFamily="2" charset="0"/>
                <a:ea typeface="SF Pro Heavy" pitchFamily="2" charset="0"/>
                <a:cs typeface="SF Pro Heavy" pitchFamily="2" charset="0"/>
              </a:rPr>
              <a:t>Methodologies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35242492-A6C5-49CB-72B1-75B7AFF54521}"/>
              </a:ext>
            </a:extLst>
          </p:cNvPr>
          <p:cNvSpPr/>
          <p:nvPr/>
        </p:nvSpPr>
        <p:spPr>
          <a:xfrm>
            <a:off x="11201400" y="3733340"/>
            <a:ext cx="21488400" cy="28956460"/>
          </a:xfrm>
          <a:prstGeom prst="roundRect">
            <a:avLst>
              <a:gd name="adj" fmla="val 2105"/>
            </a:avLst>
          </a:prstGeom>
          <a:noFill/>
          <a:ln w="57150">
            <a:solidFill>
              <a:srgbClr val="25323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01200" rIns="9601200" rtlCol="0" anchor="ctr"/>
          <a:lstStyle/>
          <a:p>
            <a:pPr algn="ctr"/>
            <a:endParaRPr lang="en-US" sz="7200" dirty="0">
              <a:solidFill>
                <a:schemeClr val="tx2"/>
              </a:solidFill>
              <a:latin typeface="SF Pro Medium" pitchFamily="2" charset="0"/>
              <a:ea typeface="SF Pro Medium" pitchFamily="2" charset="0"/>
              <a:cs typeface="SF Pro Medium" pitchFamily="2" charset="0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8C1A2D5-1732-9870-02FE-0DE7AB0786A0}"/>
              </a:ext>
            </a:extLst>
          </p:cNvPr>
          <p:cNvGrpSpPr/>
          <p:nvPr/>
        </p:nvGrpSpPr>
        <p:grpSpPr>
          <a:xfrm>
            <a:off x="33147305" y="3730752"/>
            <a:ext cx="10515600" cy="28959049"/>
            <a:chOff x="33138588" y="-18815305"/>
            <a:chExt cx="10515600" cy="28959049"/>
          </a:xfrm>
        </p:grpSpPr>
        <p:sp>
          <p:nvSpPr>
            <p:cNvPr id="23" name="Rounded Rectangle 22">
              <a:extLst>
                <a:ext uri="{FF2B5EF4-FFF2-40B4-BE49-F238E27FC236}">
                  <a16:creationId xmlns:a16="http://schemas.microsoft.com/office/drawing/2014/main" id="{061E4819-692E-4BEB-FFB9-4443580137C5}"/>
                </a:ext>
              </a:extLst>
            </p:cNvPr>
            <p:cNvSpPr/>
            <p:nvPr/>
          </p:nvSpPr>
          <p:spPr>
            <a:xfrm>
              <a:off x="33138588" y="-18815305"/>
              <a:ext cx="10515600" cy="28959049"/>
            </a:xfrm>
            <a:prstGeom prst="roundRect">
              <a:avLst>
                <a:gd name="adj" fmla="val 4258"/>
              </a:avLst>
            </a:prstGeom>
            <a:noFill/>
            <a:ln w="57150">
              <a:solidFill>
                <a:srgbClr val="2532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601200" rIns="9601200" rtlCol="0" anchor="ctr"/>
            <a:lstStyle/>
            <a:p>
              <a:pPr algn="ctr"/>
              <a:endParaRPr lang="en-US" sz="7200" dirty="0">
                <a:solidFill>
                  <a:schemeClr val="tx2"/>
                </a:solidFill>
                <a:latin typeface="SF Pro Medium" pitchFamily="2" charset="0"/>
                <a:ea typeface="SF Pro Medium" pitchFamily="2" charset="0"/>
                <a:cs typeface="SF Pro Medium" pitchFamily="2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9E29DA7-1405-3412-4BB2-946B70F56DFA}"/>
                </a:ext>
              </a:extLst>
            </p:cNvPr>
            <p:cNvSpPr txBox="1"/>
            <p:nvPr/>
          </p:nvSpPr>
          <p:spPr>
            <a:xfrm>
              <a:off x="35278040" y="-660157"/>
              <a:ext cx="6227987" cy="830997"/>
            </a:xfrm>
            <a:prstGeom prst="rect">
              <a:avLst/>
            </a:prstGeom>
            <a:noFill/>
            <a:ln w="57150"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800" b="1" dirty="0">
                  <a:solidFill>
                    <a:srgbClr val="333333"/>
                  </a:solidFill>
                  <a:latin typeface="SF Pro Heavy" pitchFamily="2" charset="0"/>
                  <a:ea typeface="SF Pro Heavy" pitchFamily="2" charset="0"/>
                  <a:cs typeface="SF Pro Heavy" pitchFamily="2" charset="0"/>
                </a:rPr>
                <a:t>Selected References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9F02D87-2264-E5C4-F52C-0E149C669EF2}"/>
              </a:ext>
            </a:extLst>
          </p:cNvPr>
          <p:cNvGrpSpPr/>
          <p:nvPr/>
        </p:nvGrpSpPr>
        <p:grpSpPr>
          <a:xfrm>
            <a:off x="40309800" y="446989"/>
            <a:ext cx="2895600" cy="2844372"/>
            <a:chOff x="40076291" y="405157"/>
            <a:chExt cx="2895600" cy="284437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F29AD80-25ED-F49E-556B-964BC95694F5}"/>
                </a:ext>
              </a:extLst>
            </p:cNvPr>
            <p:cNvSpPr txBox="1">
              <a:spLocks/>
            </p:cNvSpPr>
            <p:nvPr/>
          </p:nvSpPr>
          <p:spPr>
            <a:xfrm>
              <a:off x="40076291" y="405157"/>
              <a:ext cx="28956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SF Pro Semibold" pitchFamily="2" charset="0"/>
                  <a:ea typeface="SF Pro Semibold" pitchFamily="2" charset="0"/>
                  <a:cs typeface="SF Pro Semibold" pitchFamily="2" charset="0"/>
                </a:rPr>
                <a:t>Unless otherwise noted, all images are my own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466F737-AAEE-F211-3423-1F28429BBD5B}"/>
                </a:ext>
              </a:extLst>
            </p:cNvPr>
            <p:cNvSpPr txBox="1"/>
            <p:nvPr/>
          </p:nvSpPr>
          <p:spPr>
            <a:xfrm>
              <a:off x="40657609" y="2880197"/>
              <a:ext cx="18189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SF Pro Semibold" pitchFamily="2" charset="0"/>
                  <a:ea typeface="SF Pro Semibold" pitchFamily="2" charset="0"/>
                  <a:cs typeface="SF Pro Semibold" pitchFamily="2" charset="0"/>
                </a:rPr>
                <a:t>Project Site 🔗</a:t>
              </a:r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0C080E8B-CE02-58EF-EC7B-F5F05A77544C}"/>
                </a:ext>
              </a:extLst>
            </p:cNvPr>
            <p:cNvCxnSpPr>
              <a:cxnSpLocks/>
            </p:cNvCxnSpPr>
            <p:nvPr/>
          </p:nvCxnSpPr>
          <p:spPr>
            <a:xfrm>
              <a:off x="40614600" y="1143000"/>
              <a:ext cx="1818982" cy="0"/>
            </a:xfrm>
            <a:prstGeom prst="line">
              <a:avLst/>
            </a:prstGeom>
            <a:ln w="12700">
              <a:solidFill>
                <a:srgbClr val="0080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DE6E847D-415C-6DCC-96A8-FA2711F73636}"/>
              </a:ext>
            </a:extLst>
          </p:cNvPr>
          <p:cNvSpPr txBox="1"/>
          <p:nvPr/>
        </p:nvSpPr>
        <p:spPr>
          <a:xfrm>
            <a:off x="228600" y="4689228"/>
            <a:ext cx="10515601" cy="4801314"/>
          </a:xfrm>
          <a:prstGeom prst="rect">
            <a:avLst/>
          </a:prstGeom>
          <a:noFill/>
        </p:spPr>
        <p:txBody>
          <a:bodyPr wrap="square" lIns="274320" tIns="91440" rIns="274320" bIns="91440" rtlCol="0">
            <a:spAutoFit/>
          </a:bodyPr>
          <a:lstStyle/>
          <a:p>
            <a:r>
              <a:rPr lang="en-US" sz="2000" dirty="0"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The scarcity of labeled post-treatment glioma MR images limits effective automatic segmentation of key features in brain MR images. Addressing this issue, GliomaGen is introduced, an anatomically informed generative diffusion model that uses a modified Med-DDPM structure to create high-quality MR images from anatomical masks. GliomaGen takes four modalities and six segmentation labels, including a new head area, as input. The developed GliomaGen pipeline augments existing masks to expand the BraTS 2024 Post-Treatment Glioma dataset by 2124 masks, which are later used to synthesize the largest BraTS 2024 Adult Post-Treatment Glioma derivative synthetic dataset (N=2124). Evaluations of GliomaGen with quantitative metrics MS-SSIM, FID, and KID show high fidelity, particularly for t1c (FID: 55.2028 ± 3.7446) and t2w (FID: 54.9974 ± 3.2271) modalities. Segmentation tests with </a:t>
            </a:r>
            <a:r>
              <a:rPr lang="en-US" sz="2000" dirty="0" err="1"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nnU</a:t>
            </a:r>
            <a:r>
              <a:rPr lang="en-US" sz="2000" dirty="0"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-Net show hybrid training matches real-data performance, but inconsistencies and noise in generated volumes prevented state-of-the-art segmentation from being achieved. These findings show the potential of conditional diffusion models to address data constraints in the BraTS 2024 Adult Post-Treatment Glioma context, and also prompt further iteration on the GliomaGen pipeline.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843B415-C81A-8954-4100-41ABCAA447B4}"/>
              </a:ext>
            </a:extLst>
          </p:cNvPr>
          <p:cNvSpPr txBox="1"/>
          <p:nvPr/>
        </p:nvSpPr>
        <p:spPr>
          <a:xfrm>
            <a:off x="-405727" y="473550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703E722-566B-D0BE-E412-B288E1DCA4C2}"/>
              </a:ext>
            </a:extLst>
          </p:cNvPr>
          <p:cNvSpPr txBox="1"/>
          <p:nvPr/>
        </p:nvSpPr>
        <p:spPr>
          <a:xfrm>
            <a:off x="3203483" y="9460427"/>
            <a:ext cx="4557117" cy="83099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4800" b="1" dirty="0">
                <a:solidFill>
                  <a:srgbClr val="333333"/>
                </a:solidFill>
                <a:latin typeface="SF Pro Heavy" pitchFamily="2" charset="0"/>
                <a:ea typeface="SF Pro Heavy" pitchFamily="2" charset="0"/>
                <a:cs typeface="SF Pro Heavy" pitchFamily="2" charset="0"/>
              </a:rPr>
              <a:t>Background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92FA392-7C9F-7D37-975F-A8956930453B}"/>
              </a:ext>
            </a:extLst>
          </p:cNvPr>
          <p:cNvSpPr txBox="1"/>
          <p:nvPr/>
        </p:nvSpPr>
        <p:spPr>
          <a:xfrm>
            <a:off x="20765314" y="18128662"/>
            <a:ext cx="23775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b="1" dirty="0">
                <a:solidFill>
                  <a:srgbClr val="333333"/>
                </a:solidFill>
                <a:latin typeface="SF Pro Heavy" pitchFamily="2" charset="0"/>
                <a:ea typeface="SF Pro Heavy" pitchFamily="2" charset="0"/>
                <a:cs typeface="SF Pro Heavy" pitchFamily="2" charset="0"/>
              </a:rPr>
              <a:t>Results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85EB05-86FA-D039-B201-BE237B9DEB7F}"/>
              </a:ext>
            </a:extLst>
          </p:cNvPr>
          <p:cNvSpPr txBox="1"/>
          <p:nvPr/>
        </p:nvSpPr>
        <p:spPr>
          <a:xfrm>
            <a:off x="3206119" y="21942661"/>
            <a:ext cx="4557117" cy="83099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4800" b="1" dirty="0">
                <a:solidFill>
                  <a:srgbClr val="333333"/>
                </a:solidFill>
                <a:latin typeface="SF Pro Heavy" pitchFamily="2" charset="0"/>
                <a:ea typeface="SF Pro Heavy" pitchFamily="2" charset="0"/>
                <a:cs typeface="SF Pro Heavy" pitchFamily="2" charset="0"/>
              </a:rPr>
              <a:t>Objectives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0A8CA8-E59E-4DDE-1779-53D4980CF286}"/>
              </a:ext>
            </a:extLst>
          </p:cNvPr>
          <p:cNvSpPr txBox="1"/>
          <p:nvPr/>
        </p:nvSpPr>
        <p:spPr>
          <a:xfrm>
            <a:off x="35382936" y="30268152"/>
            <a:ext cx="6035628" cy="830997"/>
          </a:xfrm>
          <a:prstGeom prst="rect">
            <a:avLst/>
          </a:prstGeom>
          <a:noFill/>
          <a:ln w="57150"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4800" b="1" dirty="0">
                <a:solidFill>
                  <a:srgbClr val="333333"/>
                </a:solidFill>
                <a:latin typeface="SF Pro Heavy" pitchFamily="2" charset="0"/>
                <a:ea typeface="SF Pro Heavy" pitchFamily="2" charset="0"/>
                <a:cs typeface="SF Pro Heavy" pitchFamily="2" charset="0"/>
              </a:rPr>
              <a:t>Acknowledgements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8A7F92-751D-8DB0-7413-CACFDB851ECD}"/>
              </a:ext>
            </a:extLst>
          </p:cNvPr>
          <p:cNvSpPr txBox="1"/>
          <p:nvPr/>
        </p:nvSpPr>
        <p:spPr>
          <a:xfrm>
            <a:off x="36641304" y="3904505"/>
            <a:ext cx="3518912" cy="830997"/>
          </a:xfrm>
          <a:prstGeom prst="rect">
            <a:avLst/>
          </a:prstGeom>
          <a:noFill/>
          <a:ln w="57150"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4800" b="1" dirty="0">
                <a:solidFill>
                  <a:srgbClr val="333333"/>
                </a:solidFill>
                <a:latin typeface="SF Pro Heavy" pitchFamily="2" charset="0"/>
                <a:ea typeface="SF Pro Heavy" pitchFamily="2" charset="0"/>
                <a:cs typeface="SF Pro Heavy" pitchFamily="2" charset="0"/>
              </a:rPr>
              <a:t>Discussion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CC4F43-3399-C473-A34A-173283F6D0F1}"/>
              </a:ext>
            </a:extLst>
          </p:cNvPr>
          <p:cNvSpPr txBox="1"/>
          <p:nvPr/>
        </p:nvSpPr>
        <p:spPr>
          <a:xfrm>
            <a:off x="35732397" y="16043701"/>
            <a:ext cx="5336717" cy="830997"/>
          </a:xfrm>
          <a:prstGeom prst="rect">
            <a:avLst/>
          </a:prstGeom>
          <a:noFill/>
          <a:ln w="57150"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4800" b="1" dirty="0">
                <a:solidFill>
                  <a:srgbClr val="333333"/>
                </a:solidFill>
                <a:latin typeface="SF Pro Heavy" pitchFamily="2" charset="0"/>
                <a:ea typeface="SF Pro Heavy" pitchFamily="2" charset="0"/>
                <a:cs typeface="SF Pro Heavy" pitchFamily="2" charset="0"/>
              </a:rPr>
              <a:t>Future Directions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9B90BF-3844-E86F-120E-E7FF80A11368}"/>
              </a:ext>
            </a:extLst>
          </p:cNvPr>
          <p:cNvSpPr txBox="1"/>
          <p:nvPr/>
        </p:nvSpPr>
        <p:spPr>
          <a:xfrm>
            <a:off x="33142945" y="31087825"/>
            <a:ext cx="10515601" cy="1415772"/>
          </a:xfrm>
          <a:prstGeom prst="rect">
            <a:avLst/>
          </a:prstGeom>
          <a:noFill/>
        </p:spPr>
        <p:txBody>
          <a:bodyPr wrap="square" lIns="274320" tIns="91440" rIns="274320" bIns="91440" rtlCol="0">
            <a:spAutoFit/>
          </a:bodyPr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2000" dirty="0"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Dr. Alaa Youssef from the AIMI Center for mentorship and guidance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2000" dirty="0"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Dr. Jeremiah Brown from the Geisel School of Medicine for early advice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2000" dirty="0"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Neuroradiologist Dr. Ryan Cusic for discussions about image fidelity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2000" dirty="0" err="1"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Vast.ai</a:t>
            </a:r>
            <a:r>
              <a:rPr lang="en-US" sz="2000" dirty="0"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 for providing compute resources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B0ED9C2-A4A7-3BA1-6ECB-7646CF093211}"/>
              </a:ext>
            </a:extLst>
          </p:cNvPr>
          <p:cNvSpPr txBox="1"/>
          <p:nvPr/>
        </p:nvSpPr>
        <p:spPr>
          <a:xfrm>
            <a:off x="230930" y="23178562"/>
            <a:ext cx="10515601" cy="1323439"/>
          </a:xfrm>
          <a:prstGeom prst="rect">
            <a:avLst/>
          </a:prstGeom>
          <a:noFill/>
        </p:spPr>
        <p:txBody>
          <a:bodyPr wrap="square" lIns="274320" rIns="274320" rtlCol="0">
            <a:spAutoFit/>
          </a:bodyPr>
          <a:lstStyle/>
          <a:p>
            <a:r>
              <a:rPr lang="en-US" sz="2000" dirty="0"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To what extent can an anatomically conditioned diffusion pipeline generate synthetic MR volumes for the BraTS 2024 Adult Glioma dataset that, when included in training, </a:t>
            </a:r>
            <a:r>
              <a:rPr lang="en-US" sz="2000" b="1" dirty="0">
                <a:latin typeface="SF Pro Heavy" pitchFamily="2" charset="0"/>
                <a:ea typeface="SF Pro Heavy" pitchFamily="2" charset="0"/>
                <a:cs typeface="SF Pro Heavy" pitchFamily="2" charset="0"/>
              </a:rPr>
              <a:t>improve downstream segmentation performance</a:t>
            </a:r>
            <a:r>
              <a:rPr lang="en-US" sz="2000" dirty="0"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, ultimately enhancing diagnostic accuracy and informing better treatment planning for glioma patients?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58EB878-4A22-EC54-5803-5FFA13B0C1E2}"/>
              </a:ext>
            </a:extLst>
          </p:cNvPr>
          <p:cNvSpPr txBox="1"/>
          <p:nvPr/>
        </p:nvSpPr>
        <p:spPr>
          <a:xfrm>
            <a:off x="230930" y="25004051"/>
            <a:ext cx="10515601" cy="1938992"/>
          </a:xfrm>
          <a:prstGeom prst="rect">
            <a:avLst/>
          </a:prstGeom>
          <a:noFill/>
        </p:spPr>
        <p:txBody>
          <a:bodyPr wrap="square" lIns="274320" rIns="274320" rtlCol="0">
            <a:spAutoFit/>
          </a:bodyPr>
          <a:lstStyle/>
          <a:p>
            <a:r>
              <a:rPr lang="en-US" sz="2000" b="1" dirty="0">
                <a:latin typeface="SF Pro Heavy" pitchFamily="2" charset="0"/>
                <a:ea typeface="SF Pro Heavy" pitchFamily="2" charset="0"/>
                <a:cs typeface="SF Pro Heavy" pitchFamily="2" charset="0"/>
              </a:rPr>
              <a:t>Segmentation Gains</a:t>
            </a:r>
            <a:r>
              <a:rPr lang="en-US" sz="2000" dirty="0"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: How do segmentation models trained with additional synthetic data compare to those trained solely on the existing BraTS 2024 Adult Glioma dataset?</a:t>
            </a:r>
          </a:p>
          <a:p>
            <a:endParaRPr lang="en-US" sz="2000" dirty="0">
              <a:latin typeface="SF Pro Semibold" pitchFamily="2" charset="0"/>
              <a:ea typeface="SF Pro Semibold" pitchFamily="2" charset="0"/>
              <a:cs typeface="SF Pro Semibold" pitchFamily="2" charset="0"/>
            </a:endParaRPr>
          </a:p>
          <a:p>
            <a:r>
              <a:rPr lang="en-US" sz="2000" b="1" dirty="0">
                <a:latin typeface="SF Pro Heavy" pitchFamily="2" charset="0"/>
                <a:ea typeface="SF Pro Heavy" pitchFamily="2" charset="0"/>
                <a:cs typeface="SF Pro Heavy" pitchFamily="2" charset="0"/>
              </a:rPr>
              <a:t>Scaling the Dataset: </a:t>
            </a:r>
            <a:r>
              <a:rPr lang="en-US" sz="2000" dirty="0"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How many synthetic samples are required for meaningful improvements in segmentation performance? What computational resources and trade-offs are involved during generation?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71C28A4-5DAF-EEF6-E196-27C757E043EE}"/>
              </a:ext>
            </a:extLst>
          </p:cNvPr>
          <p:cNvSpPr txBox="1"/>
          <p:nvPr/>
        </p:nvSpPr>
        <p:spPr>
          <a:xfrm>
            <a:off x="231236" y="22716897"/>
            <a:ext cx="10515600" cy="461665"/>
          </a:xfrm>
          <a:prstGeom prst="rect">
            <a:avLst/>
          </a:prstGeom>
          <a:noFill/>
        </p:spPr>
        <p:txBody>
          <a:bodyPr wrap="square" lIns="0" rIns="274320" rtlCol="0">
            <a:spAutoFit/>
          </a:bodyPr>
          <a:lstStyle/>
          <a:p>
            <a:pPr algn="ctr"/>
            <a:r>
              <a:rPr lang="en-US" sz="2400" b="1" dirty="0">
                <a:solidFill>
                  <a:srgbClr val="333333"/>
                </a:solidFill>
                <a:latin typeface="SF Pro Heavy" pitchFamily="2" charset="0"/>
                <a:ea typeface="SF Pro Heavy" pitchFamily="2" charset="0"/>
                <a:cs typeface="SF Pro Heavy" pitchFamily="2" charset="0"/>
              </a:rPr>
              <a:t>Primary Research Question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6EB8047-2612-9DD6-FE8F-682EF5D5654F}"/>
              </a:ext>
            </a:extLst>
          </p:cNvPr>
          <p:cNvSpPr txBox="1"/>
          <p:nvPr/>
        </p:nvSpPr>
        <p:spPr>
          <a:xfrm>
            <a:off x="235290" y="24542386"/>
            <a:ext cx="10511546" cy="461665"/>
          </a:xfrm>
          <a:prstGeom prst="rect">
            <a:avLst/>
          </a:prstGeom>
          <a:noFill/>
        </p:spPr>
        <p:txBody>
          <a:bodyPr wrap="square" lIns="0" rIns="274320" rtlCol="0">
            <a:spAutoFit/>
          </a:bodyPr>
          <a:lstStyle/>
          <a:p>
            <a:pPr algn="ctr"/>
            <a:r>
              <a:rPr lang="en-US" sz="2400" dirty="0">
                <a:solidFill>
                  <a:srgbClr val="333333"/>
                </a:solidFill>
                <a:latin typeface="SF Pro Heavy" pitchFamily="2" charset="0"/>
                <a:ea typeface="SF Pro Heavy" pitchFamily="2" charset="0"/>
                <a:cs typeface="SF Pro Heavy" pitchFamily="2" charset="0"/>
              </a:rPr>
              <a:t>Secondary Research Questions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0758878-32F1-138F-B23B-7589CFD363A4}"/>
              </a:ext>
            </a:extLst>
          </p:cNvPr>
          <p:cNvSpPr txBox="1"/>
          <p:nvPr/>
        </p:nvSpPr>
        <p:spPr>
          <a:xfrm>
            <a:off x="230930" y="27404708"/>
            <a:ext cx="10515601" cy="1323439"/>
          </a:xfrm>
          <a:prstGeom prst="rect">
            <a:avLst/>
          </a:prstGeom>
          <a:noFill/>
        </p:spPr>
        <p:txBody>
          <a:bodyPr wrap="square" lIns="274320" rIns="274320" rtlCol="0">
            <a:spAutoFit/>
          </a:bodyPr>
          <a:lstStyle/>
          <a:p>
            <a:r>
              <a:rPr lang="en-US" sz="2000" dirty="0"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By conditioning diffusion models on detailed tumor masks, we can produce high-fidelity, anatomically consistent synthetic MR volumes that </a:t>
            </a:r>
            <a:r>
              <a:rPr lang="en-US" sz="2000" b="1" dirty="0">
                <a:latin typeface="SF Pro Heavy" pitchFamily="2" charset="0"/>
                <a:ea typeface="SF Pro Heavy" pitchFamily="2" charset="0"/>
                <a:cs typeface="SF Pro Heavy" pitchFamily="2" charset="0"/>
              </a:rPr>
              <a:t>significantly improve glioma segmentation performance </a:t>
            </a:r>
            <a:r>
              <a:rPr lang="en-US" sz="2000" dirty="0"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when added to the training set, surpassing current state-of-the-art approaches.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621E876-09BA-73FD-70DC-888E4E4958DE}"/>
              </a:ext>
            </a:extLst>
          </p:cNvPr>
          <p:cNvSpPr txBox="1"/>
          <p:nvPr/>
        </p:nvSpPr>
        <p:spPr>
          <a:xfrm>
            <a:off x="235290" y="26943043"/>
            <a:ext cx="10511546" cy="461665"/>
          </a:xfrm>
          <a:prstGeom prst="rect">
            <a:avLst/>
          </a:prstGeom>
          <a:noFill/>
        </p:spPr>
        <p:txBody>
          <a:bodyPr wrap="square" lIns="0" rIns="274320" rtlCol="0">
            <a:spAutoFit/>
          </a:bodyPr>
          <a:lstStyle/>
          <a:p>
            <a:pPr algn="ctr"/>
            <a:r>
              <a:rPr lang="en-US" sz="2400" dirty="0">
                <a:solidFill>
                  <a:srgbClr val="333333"/>
                </a:solidFill>
                <a:latin typeface="SF Pro Heavy" pitchFamily="2" charset="0"/>
                <a:ea typeface="SF Pro Heavy" pitchFamily="2" charset="0"/>
                <a:cs typeface="SF Pro Heavy" pitchFamily="2" charset="0"/>
              </a:rPr>
              <a:t>Hypothesis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C3E439C-EE69-EF9A-E727-4F269CCA4E09}"/>
              </a:ext>
            </a:extLst>
          </p:cNvPr>
          <p:cNvSpPr txBox="1"/>
          <p:nvPr/>
        </p:nvSpPr>
        <p:spPr>
          <a:xfrm>
            <a:off x="222822" y="29145924"/>
            <a:ext cx="10515601" cy="3477875"/>
          </a:xfrm>
          <a:prstGeom prst="rect">
            <a:avLst/>
          </a:prstGeom>
          <a:noFill/>
        </p:spPr>
        <p:txBody>
          <a:bodyPr wrap="square" lIns="274320" rIns="274320" rtlCol="0">
            <a:spAutoFit/>
          </a:bodyPr>
          <a:lstStyle/>
          <a:p>
            <a:r>
              <a:rPr lang="en-US" sz="2000" b="1" dirty="0">
                <a:latin typeface="SF Pro Heavy" pitchFamily="2" charset="0"/>
                <a:ea typeface="SF Pro Heavy" pitchFamily="2" charset="0"/>
                <a:cs typeface="SF Pro Heavy" pitchFamily="2" charset="0"/>
              </a:rPr>
              <a:t>Leverage Novel Conditional Diffusion Routines: </a:t>
            </a:r>
            <a:r>
              <a:rPr lang="en-US" sz="2000" dirty="0"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 Implement an anatomically conditioned diffusion model for BraTS 2024 Adult Glioma.</a:t>
            </a:r>
          </a:p>
          <a:p>
            <a:endParaRPr lang="en-US" sz="2000" dirty="0">
              <a:latin typeface="SF Pro Semibold" pitchFamily="2" charset="0"/>
              <a:ea typeface="SF Pro Semibold" pitchFamily="2" charset="0"/>
              <a:cs typeface="SF Pro Semibold" pitchFamily="2" charset="0"/>
            </a:endParaRPr>
          </a:p>
          <a:p>
            <a:r>
              <a:rPr lang="en-US" sz="2000" b="1" dirty="0">
                <a:latin typeface="SF Pro Heavy" pitchFamily="2" charset="0"/>
                <a:ea typeface="SF Pro Heavy" pitchFamily="2" charset="0"/>
                <a:cs typeface="SF Pro Heavy" pitchFamily="2" charset="0"/>
              </a:rPr>
              <a:t>Large-Scale Synthetic Dataset: </a:t>
            </a:r>
            <a:r>
              <a:rPr lang="en-US" sz="2000" dirty="0"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Generate and release the largest public synthetic BraTS 2024 Adult Glioma derivative                          with multi-class annotations.</a:t>
            </a:r>
          </a:p>
          <a:p>
            <a:endParaRPr lang="en-US" sz="2000" dirty="0">
              <a:latin typeface="SF Pro Semibold" pitchFamily="2" charset="0"/>
              <a:ea typeface="SF Pro Semibold" pitchFamily="2" charset="0"/>
              <a:cs typeface="SF Pro Semibold" pitchFamily="2" charset="0"/>
            </a:endParaRPr>
          </a:p>
          <a:p>
            <a:r>
              <a:rPr lang="en-US" sz="2000" b="1" dirty="0">
                <a:latin typeface="SF Pro Heavy" pitchFamily="2" charset="0"/>
                <a:ea typeface="SF Pro Heavy" pitchFamily="2" charset="0"/>
                <a:cs typeface="SF Pro Heavy" pitchFamily="2" charset="0"/>
              </a:rPr>
              <a:t>Improvement of Downstream Tasks:  </a:t>
            </a:r>
            <a:r>
              <a:rPr lang="en-US" sz="2000" dirty="0"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Measure gains in glioma segmentation performance by adding the synthetic dataset into training.</a:t>
            </a:r>
          </a:p>
          <a:p>
            <a:endParaRPr lang="en-US" sz="2000" dirty="0">
              <a:latin typeface="SF Pro Semibold" pitchFamily="2" charset="0"/>
              <a:ea typeface="SF Pro Semibold" pitchFamily="2" charset="0"/>
              <a:cs typeface="SF Pro Semibold" pitchFamily="2" charset="0"/>
            </a:endParaRPr>
          </a:p>
          <a:p>
            <a:r>
              <a:rPr lang="en-US" sz="2000" b="1" dirty="0">
                <a:latin typeface="SF Pro Heavy" pitchFamily="2" charset="0"/>
                <a:ea typeface="SF Pro Heavy" pitchFamily="2" charset="0"/>
                <a:cs typeface="SF Pro Heavy" pitchFamily="2" charset="0"/>
              </a:rPr>
              <a:t>Clinical Validation Pipeline: </a:t>
            </a:r>
            <a:r>
              <a:rPr lang="en-US" sz="2000" dirty="0"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 If time allows, collaborate with radiologists to review generated MRI volumes, ensuring anatomical accuracy.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42BB6BC-7E43-82DB-F4F4-FDA6185FF6C9}"/>
              </a:ext>
            </a:extLst>
          </p:cNvPr>
          <p:cNvSpPr txBox="1"/>
          <p:nvPr/>
        </p:nvSpPr>
        <p:spPr>
          <a:xfrm>
            <a:off x="227182" y="28684259"/>
            <a:ext cx="10511546" cy="461665"/>
          </a:xfrm>
          <a:prstGeom prst="rect">
            <a:avLst/>
          </a:prstGeom>
          <a:noFill/>
        </p:spPr>
        <p:txBody>
          <a:bodyPr wrap="square" lIns="0" rIns="274320" rtlCol="0">
            <a:spAutoFit/>
          </a:bodyPr>
          <a:lstStyle/>
          <a:p>
            <a:pPr algn="ctr"/>
            <a:r>
              <a:rPr lang="en-US" sz="2400" dirty="0">
                <a:solidFill>
                  <a:srgbClr val="333333"/>
                </a:solidFill>
                <a:latin typeface="SF Pro Heavy" pitchFamily="2" charset="0"/>
                <a:ea typeface="SF Pro Heavy" pitchFamily="2" charset="0"/>
                <a:cs typeface="SF Pro Heavy" pitchFamily="2" charset="0"/>
              </a:rPr>
              <a:t>Engineering Goals</a:t>
            </a: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5DD2344A-4CD3-78E9-5821-0D1FA0D2DAFD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5832" y="30416809"/>
            <a:ext cx="1337193" cy="348786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0E9BCBF0-D2FB-0E3E-1AF3-1080E8363B9C}"/>
              </a:ext>
            </a:extLst>
          </p:cNvPr>
          <p:cNvSpPr txBox="1"/>
          <p:nvPr/>
        </p:nvSpPr>
        <p:spPr>
          <a:xfrm>
            <a:off x="17750353" y="2502394"/>
            <a:ext cx="820449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333333"/>
                </a:solidFill>
                <a:latin typeface="SF Pro Medium" pitchFamily="2" charset="0"/>
                <a:ea typeface="SF Pro Medium" pitchFamily="2" charset="0"/>
                <a:cs typeface="SF Pro Medium" pitchFamily="2" charset="0"/>
              </a:rPr>
              <a:t>Elijah Renner | Thetford Academy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6809B2B-FAF2-6758-C1EC-BED5A5D4AEBC}"/>
              </a:ext>
            </a:extLst>
          </p:cNvPr>
          <p:cNvSpPr txBox="1"/>
          <p:nvPr/>
        </p:nvSpPr>
        <p:spPr>
          <a:xfrm>
            <a:off x="223702" y="10319653"/>
            <a:ext cx="10514721" cy="2308324"/>
          </a:xfrm>
          <a:prstGeom prst="rect">
            <a:avLst/>
          </a:prstGeom>
          <a:noFill/>
        </p:spPr>
        <p:txBody>
          <a:bodyPr wrap="square" lIns="274320" rIns="274320" rtlCol="0">
            <a:spAutoFit/>
          </a:bodyPr>
          <a:lstStyle/>
          <a:p>
            <a:pPr algn="ctr"/>
            <a:r>
              <a:rPr lang="en-US" sz="2400" b="1" dirty="0">
                <a:solidFill>
                  <a:srgbClr val="333333"/>
                </a:solidFill>
                <a:latin typeface="SF Pro Heavy" pitchFamily="2" charset="0"/>
                <a:ea typeface="SF Pro Heavy" pitchFamily="2" charset="0"/>
                <a:cs typeface="SF Pro Heavy" pitchFamily="2" charset="0"/>
              </a:rPr>
              <a:t>Glioma</a:t>
            </a:r>
            <a:endParaRPr lang="en-US" sz="2400" dirty="0">
              <a:latin typeface="SF Pro Semibold" pitchFamily="2" charset="0"/>
              <a:ea typeface="SF Pro Semibold" pitchFamily="2" charset="0"/>
              <a:cs typeface="SF Pro Semibold" pitchFamily="2" charset="0"/>
            </a:endParaRPr>
          </a:p>
          <a:p>
            <a:r>
              <a:rPr lang="en-US" sz="2000" dirty="0"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Gliomas account for </a:t>
            </a:r>
            <a:r>
              <a:rPr lang="en-US" sz="2000" dirty="0">
                <a:solidFill>
                  <a:srgbClr val="008080"/>
                </a:solidFill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~80% of malignant </a:t>
            </a:r>
            <a:r>
              <a:rPr lang="en-US" sz="2000" dirty="0"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brain tumors [1]. Post-treatment MRI glioma analysis is more complex and time-intensive due to changes like resection cavities.</a:t>
            </a:r>
          </a:p>
          <a:p>
            <a:endParaRPr lang="en-US" sz="2000" dirty="0">
              <a:latin typeface="SF Pro Semibold" pitchFamily="2" charset="0"/>
              <a:ea typeface="SF Pro Semibold" pitchFamily="2" charset="0"/>
              <a:cs typeface="SF Pro Semibold" pitchFamily="2" charset="0"/>
            </a:endParaRPr>
          </a:p>
          <a:p>
            <a:r>
              <a:rPr lang="en-US" sz="2000" b="1" dirty="0">
                <a:latin typeface="SF Pro Heavy" pitchFamily="2" charset="0"/>
                <a:ea typeface="SF Pro Heavy" pitchFamily="2" charset="0"/>
                <a:cs typeface="SF Pro Heavy" pitchFamily="2" charset="0"/>
              </a:rPr>
              <a:t>Dataset: </a:t>
            </a:r>
            <a:r>
              <a:rPr lang="en-US" sz="2000" dirty="0"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BraTS 2024 Adult Post-Treatment Glioma                        . Includes multi-parametric MRI scans (T1, T1-Gd, T2, FLAIR) from seven institutions with four tumor sub-regions (ET, NETC, SNFH, RC).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B5E614-9E40-F4F4-A9E9-15B92EA12962}"/>
              </a:ext>
            </a:extLst>
          </p:cNvPr>
          <p:cNvSpPr txBox="1"/>
          <p:nvPr/>
        </p:nvSpPr>
        <p:spPr>
          <a:xfrm>
            <a:off x="33134837" y="22696849"/>
            <a:ext cx="10515601" cy="7571303"/>
          </a:xfrm>
          <a:prstGeom prst="rect">
            <a:avLst/>
          </a:prstGeom>
          <a:noFill/>
        </p:spPr>
        <p:txBody>
          <a:bodyPr wrap="square" lIns="274320" rIns="274320" rtlCol="0">
            <a:spAutoFit/>
          </a:bodyPr>
          <a:lstStyle/>
          <a:p>
            <a:r>
              <a:rPr lang="en-US" dirty="0"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[1] Maria Correia de </a:t>
            </a:r>
            <a:r>
              <a:rPr lang="en-US" dirty="0" err="1"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Verdier</a:t>
            </a:r>
            <a:r>
              <a:rPr lang="en-US" dirty="0"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 and et al. The 2024 brain tumor segmentation (brats) challenge: Glioma segmentation on post-treatment </a:t>
            </a:r>
            <a:r>
              <a:rPr lang="en-US" dirty="0" err="1"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mri</a:t>
            </a:r>
            <a:r>
              <a:rPr lang="en-US" dirty="0"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, 2024. URL https://arxiv.org/abs/2405.18368.</a:t>
            </a:r>
          </a:p>
          <a:p>
            <a:endParaRPr lang="en-US" dirty="0">
              <a:latin typeface="SF Pro Semibold" pitchFamily="2" charset="0"/>
              <a:ea typeface="SF Pro Semibold" pitchFamily="2" charset="0"/>
              <a:cs typeface="SF Pro Semibold" pitchFamily="2" charset="0"/>
            </a:endParaRPr>
          </a:p>
          <a:p>
            <a:r>
              <a:rPr lang="en-US" dirty="0"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[2] Mohammad </a:t>
            </a:r>
            <a:r>
              <a:rPr lang="en-US" dirty="0" err="1"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Havaei</a:t>
            </a:r>
            <a:r>
              <a:rPr lang="en-US" dirty="0"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, Axel Davy, David </a:t>
            </a:r>
            <a:r>
              <a:rPr lang="en-US" dirty="0" err="1"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Warde</a:t>
            </a:r>
            <a:r>
              <a:rPr lang="en-US" dirty="0"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-Farley, Antoine </a:t>
            </a:r>
            <a:r>
              <a:rPr lang="en-US" dirty="0" err="1"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Biard</a:t>
            </a:r>
            <a:r>
              <a:rPr lang="en-US" dirty="0"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, Aaron Courville,</a:t>
            </a:r>
          </a:p>
          <a:p>
            <a:r>
              <a:rPr lang="en-US" dirty="0"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Yoshua Bengio, Chris Pal, Pierre-Marc </a:t>
            </a:r>
            <a:r>
              <a:rPr lang="en-US" dirty="0" err="1"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Jodoin</a:t>
            </a:r>
            <a:r>
              <a:rPr lang="en-US" dirty="0"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, and Hugo Larochelle. Brain tumor seg-</a:t>
            </a:r>
          </a:p>
          <a:p>
            <a:r>
              <a:rPr lang="en-US" dirty="0"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mentation with deep neural networks. Medical Image Analysis, 35:18–31, January 2017.</a:t>
            </a:r>
          </a:p>
          <a:p>
            <a:r>
              <a:rPr lang="en-US" dirty="0"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ISSN 1361-8415. </a:t>
            </a:r>
            <a:r>
              <a:rPr lang="en-US" dirty="0" err="1"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doi</a:t>
            </a:r>
            <a:r>
              <a:rPr lang="en-US" dirty="0"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: 10.1016/j.media.2016.05.004. URL http://</a:t>
            </a:r>
            <a:r>
              <a:rPr lang="en-US" dirty="0" err="1"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dx.doi.org</a:t>
            </a:r>
            <a:r>
              <a:rPr lang="en-US" dirty="0"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/10.1016/</a:t>
            </a:r>
          </a:p>
          <a:p>
            <a:r>
              <a:rPr lang="en-US" dirty="0"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j.media.2016.05.004. </a:t>
            </a:r>
          </a:p>
          <a:p>
            <a:endParaRPr lang="en-US" dirty="0">
              <a:latin typeface="SF Pro Semibold" pitchFamily="2" charset="0"/>
              <a:ea typeface="SF Pro Semibold" pitchFamily="2" charset="0"/>
              <a:cs typeface="SF Pro Semibold" pitchFamily="2" charset="0"/>
            </a:endParaRPr>
          </a:p>
          <a:p>
            <a:r>
              <a:rPr lang="en-US" dirty="0"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[3] </a:t>
            </a:r>
            <a:r>
              <a:rPr lang="en-US" dirty="0" err="1"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Willemink</a:t>
            </a:r>
            <a:r>
              <a:rPr lang="en-US" dirty="0"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 et al. Preparing medical imaging data for machine learning | radiology. https:</a:t>
            </a:r>
          </a:p>
          <a:p>
            <a:r>
              <a:rPr lang="en-US" dirty="0"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//</a:t>
            </a:r>
            <a:r>
              <a:rPr lang="en-US" dirty="0" err="1"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pubs.rsna.org</a:t>
            </a:r>
            <a:r>
              <a:rPr lang="en-US" dirty="0"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/</a:t>
            </a:r>
            <a:r>
              <a:rPr lang="en-US" dirty="0" err="1"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doi</a:t>
            </a:r>
            <a:r>
              <a:rPr lang="en-US" dirty="0"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/10.1148/radiol.2020192224.</a:t>
            </a:r>
          </a:p>
          <a:p>
            <a:endParaRPr lang="en-US" dirty="0">
              <a:latin typeface="SF Pro Semibold" pitchFamily="2" charset="0"/>
              <a:ea typeface="SF Pro Semibold" pitchFamily="2" charset="0"/>
              <a:cs typeface="SF Pro Semibold" pitchFamily="2" charset="0"/>
            </a:endParaRPr>
          </a:p>
          <a:p>
            <a:r>
              <a:rPr lang="en-US" dirty="0"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[4] </a:t>
            </a:r>
            <a:r>
              <a:rPr lang="en-US" dirty="0" err="1"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Zolnamar</a:t>
            </a:r>
            <a:r>
              <a:rPr lang="en-US" dirty="0"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 </a:t>
            </a:r>
            <a:r>
              <a:rPr lang="en-US" dirty="0" err="1"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Dorjsembe</a:t>
            </a:r>
            <a:r>
              <a:rPr lang="en-US" dirty="0"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, </a:t>
            </a:r>
            <a:r>
              <a:rPr lang="en-US" dirty="0" err="1"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Hsing</a:t>
            </a:r>
            <a:r>
              <a:rPr lang="en-US" dirty="0"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-Kuo Pao, </a:t>
            </a:r>
            <a:r>
              <a:rPr lang="en-US" dirty="0" err="1"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Sodtavilan</a:t>
            </a:r>
            <a:r>
              <a:rPr lang="en-US" dirty="0"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 </a:t>
            </a:r>
            <a:r>
              <a:rPr lang="en-US" dirty="0" err="1"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Odonchimed</a:t>
            </a:r>
            <a:r>
              <a:rPr lang="en-US" dirty="0"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, and </a:t>
            </a:r>
            <a:r>
              <a:rPr lang="en-US" dirty="0" err="1"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Furen</a:t>
            </a:r>
            <a:r>
              <a:rPr lang="en-US" dirty="0"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 Xiao. Condi-</a:t>
            </a:r>
          </a:p>
          <a:p>
            <a:r>
              <a:rPr lang="en-US" dirty="0" err="1"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tional</a:t>
            </a:r>
            <a:r>
              <a:rPr lang="en-US" dirty="0"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 diffusion models for semantic 3d brain </a:t>
            </a:r>
            <a:r>
              <a:rPr lang="en-US" dirty="0" err="1"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mri</a:t>
            </a:r>
            <a:r>
              <a:rPr lang="en-US" dirty="0"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 synthesis. IEEE Journal of Biomedical</a:t>
            </a:r>
          </a:p>
          <a:p>
            <a:r>
              <a:rPr lang="en-US" dirty="0"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and Health Informatics, 28(7):4084–4093, July 2024. ISSN 2168-2208. </a:t>
            </a:r>
            <a:r>
              <a:rPr lang="en-US" dirty="0" err="1"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doi</a:t>
            </a:r>
            <a:r>
              <a:rPr lang="en-US" dirty="0"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: 10.1109/jbhi.2024.3385504. URL http://dx.doi.org/10.1109/JBHI.2024.3385504.</a:t>
            </a:r>
          </a:p>
          <a:p>
            <a:endParaRPr lang="en-US" dirty="0">
              <a:latin typeface="SF Pro Semibold" pitchFamily="2" charset="0"/>
              <a:ea typeface="SF Pro Semibold" pitchFamily="2" charset="0"/>
              <a:cs typeface="SF Pro Semibold" pitchFamily="2" charset="0"/>
            </a:endParaRPr>
          </a:p>
          <a:p>
            <a:r>
              <a:rPr lang="en-US" dirty="0"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[5] Nicholas </a:t>
            </a:r>
            <a:r>
              <a:rPr lang="en-US" dirty="0" err="1"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Konz</a:t>
            </a:r>
            <a:r>
              <a:rPr lang="en-US" dirty="0"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, </a:t>
            </a:r>
            <a:r>
              <a:rPr lang="en-US" dirty="0" err="1"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Yuwen</a:t>
            </a:r>
            <a:r>
              <a:rPr lang="en-US" dirty="0"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 Chen, </a:t>
            </a:r>
            <a:r>
              <a:rPr lang="en-US" dirty="0" err="1"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Haoyu</a:t>
            </a:r>
            <a:r>
              <a:rPr lang="en-US" dirty="0"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 Dong, and Maciej A. </a:t>
            </a:r>
            <a:r>
              <a:rPr lang="en-US" dirty="0" err="1"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Mazurowski</a:t>
            </a:r>
            <a:r>
              <a:rPr lang="en-US" dirty="0"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. Anatomically-</a:t>
            </a:r>
          </a:p>
          <a:p>
            <a:r>
              <a:rPr lang="en-US" dirty="0"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controllable medical image generation with segmentation-guided diffusion models, 2024.</a:t>
            </a:r>
          </a:p>
          <a:p>
            <a:r>
              <a:rPr lang="en-US" dirty="0"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URL https://arxiv.org/abs/2402.05210.</a:t>
            </a:r>
          </a:p>
          <a:p>
            <a:endParaRPr lang="en-US" dirty="0">
              <a:latin typeface="SF Pro Semibold" pitchFamily="2" charset="0"/>
              <a:ea typeface="SF Pro Semibold" pitchFamily="2" charset="0"/>
              <a:cs typeface="SF Pro Semibold" pitchFamily="2" charset="0"/>
            </a:endParaRPr>
          </a:p>
          <a:p>
            <a:r>
              <a:rPr lang="en-US" dirty="0"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[6] Muhammad Usman Akbar, </a:t>
            </a:r>
            <a:r>
              <a:rPr lang="en-US" dirty="0" err="1"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M˚ans</a:t>
            </a:r>
            <a:r>
              <a:rPr lang="en-US" dirty="0"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 Larsson, and Anders Eklund. Brain tumor segmentation</a:t>
            </a:r>
          </a:p>
          <a:p>
            <a:r>
              <a:rPr lang="en-US" dirty="0"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using synthetic </a:t>
            </a:r>
            <a:r>
              <a:rPr lang="en-US" dirty="0" err="1"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mr</a:t>
            </a:r>
            <a:r>
              <a:rPr lang="en-US" dirty="0"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 images – a comparison of </a:t>
            </a:r>
            <a:r>
              <a:rPr lang="en-US" dirty="0" err="1"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gans</a:t>
            </a:r>
            <a:r>
              <a:rPr lang="en-US" dirty="0"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 and diffusion models, 2024. URL</a:t>
            </a:r>
          </a:p>
          <a:p>
            <a:r>
              <a:rPr lang="en-US" dirty="0"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https://arxiv.org/abs/2306.02986. </a:t>
            </a:r>
          </a:p>
          <a:p>
            <a:endParaRPr lang="en-US" dirty="0">
              <a:latin typeface="SF Pro Semibold" pitchFamily="2" charset="0"/>
              <a:ea typeface="SF Pro Semibold" pitchFamily="2" charset="0"/>
              <a:cs typeface="SF Pro Semibold" pitchFamily="2" charset="0"/>
            </a:endParaRPr>
          </a:p>
          <a:p>
            <a:r>
              <a:rPr lang="en-US" dirty="0"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[7] Jonathan Ho, Ajay Jain, and Pieter </a:t>
            </a:r>
            <a:r>
              <a:rPr lang="en-US" dirty="0" err="1"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Abbeel</a:t>
            </a:r>
            <a:r>
              <a:rPr lang="en-US" dirty="0"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. Denoising diffusion probabilistic models, 2020.</a:t>
            </a:r>
          </a:p>
          <a:p>
            <a:r>
              <a:rPr lang="en-US" dirty="0"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URL https://</a:t>
            </a:r>
            <a:r>
              <a:rPr lang="en-US" dirty="0" err="1"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arxiv.org</a:t>
            </a:r>
            <a:r>
              <a:rPr lang="en-US" dirty="0"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/abs/2006.11239.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EE6F2F-100C-6831-6303-EA6F4F82970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0095" y="12637885"/>
            <a:ext cx="4492905" cy="66556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778D9A3-8016-0039-F6DD-68DB3462B4D6}"/>
              </a:ext>
            </a:extLst>
          </p:cNvPr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0094" y="11638132"/>
            <a:ext cx="1177933" cy="31745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ED3B38B-6D6A-69BB-E0A9-C09B33835DC1}"/>
              </a:ext>
            </a:extLst>
          </p:cNvPr>
          <p:cNvSpPr txBox="1"/>
          <p:nvPr/>
        </p:nvSpPr>
        <p:spPr>
          <a:xfrm>
            <a:off x="222822" y="15074134"/>
            <a:ext cx="10511546" cy="1384995"/>
          </a:xfrm>
          <a:prstGeom prst="rect">
            <a:avLst/>
          </a:prstGeom>
          <a:noFill/>
        </p:spPr>
        <p:txBody>
          <a:bodyPr wrap="square" lIns="274320" rIns="274320" rtlCol="0">
            <a:spAutoFit/>
          </a:bodyPr>
          <a:lstStyle/>
          <a:p>
            <a:pPr algn="ctr"/>
            <a:r>
              <a:rPr lang="en-US" sz="2400" b="1" dirty="0">
                <a:solidFill>
                  <a:srgbClr val="333333"/>
                </a:solidFill>
                <a:latin typeface="SF Pro Heavy" pitchFamily="2" charset="0"/>
                <a:ea typeface="SF Pro Heavy" pitchFamily="2" charset="0"/>
                <a:cs typeface="SF Pro Heavy" pitchFamily="2" charset="0"/>
              </a:rPr>
              <a:t>Data Scarcity Weakens Automatic Glioma Detection</a:t>
            </a:r>
            <a:endParaRPr lang="en-US" sz="2400" dirty="0">
              <a:latin typeface="SF Pro Semibold" pitchFamily="2" charset="0"/>
              <a:ea typeface="SF Pro Semibold" pitchFamily="2" charset="0"/>
              <a:cs typeface="SF Pro Semibold" pitchFamily="2" charset="0"/>
            </a:endParaRPr>
          </a:p>
          <a:p>
            <a:r>
              <a:rPr lang="en-US" sz="2000" b="1" dirty="0">
                <a:latin typeface="SF Pro Heavy" pitchFamily="2" charset="0"/>
                <a:ea typeface="SF Pro Heavy" pitchFamily="2" charset="0"/>
                <a:cs typeface="SF Pro Heavy" pitchFamily="2" charset="0"/>
              </a:rPr>
              <a:t>AI segmentation models </a:t>
            </a:r>
            <a:r>
              <a:rPr lang="en-US" sz="2000" dirty="0"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are a promising approach to annotating medical imagery [2], but remain constrained by </a:t>
            </a:r>
            <a:r>
              <a:rPr lang="en-US" sz="2000" b="1" dirty="0">
                <a:latin typeface="SF Pro Heavy" pitchFamily="2" charset="0"/>
                <a:ea typeface="SF Pro Heavy" pitchFamily="2" charset="0"/>
                <a:cs typeface="SF Pro Heavy" pitchFamily="2" charset="0"/>
              </a:rPr>
              <a:t>data </a:t>
            </a:r>
            <a:r>
              <a:rPr lang="en-US" sz="2000" dirty="0"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[3], which </a:t>
            </a:r>
            <a:r>
              <a:rPr lang="en-US" sz="2000" b="1" dirty="0">
                <a:latin typeface="SF Pro Heavy" pitchFamily="2" charset="0"/>
                <a:ea typeface="SF Pro Heavy" pitchFamily="2" charset="0"/>
                <a:cs typeface="SF Pro Heavy" pitchFamily="2" charset="0"/>
              </a:rPr>
              <a:t>can be difficult to acquire and have annotated by experts.</a:t>
            </a:r>
            <a:endParaRPr lang="en-US" sz="2000" dirty="0">
              <a:latin typeface="SF Pro Semibold" pitchFamily="2" charset="0"/>
              <a:ea typeface="SF Pro Semibold" pitchFamily="2" charset="0"/>
              <a:cs typeface="SF Pro Semibold" pitchFamily="2" charset="0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86DF85B1-5CE3-0C0F-1B06-66A4EB8CEFD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0095" y="13289277"/>
            <a:ext cx="4492905" cy="113626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82470462-A4DA-C744-2EA1-4081B87A0BF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3025" y="12637502"/>
            <a:ext cx="5432575" cy="1815002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B8F7899F-9E3E-B885-C4BD-0E70596212AA}"/>
              </a:ext>
            </a:extLst>
          </p:cNvPr>
          <p:cNvSpPr txBox="1"/>
          <p:nvPr/>
        </p:nvSpPr>
        <p:spPr>
          <a:xfrm>
            <a:off x="639984" y="14425542"/>
            <a:ext cx="41331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Figure 1: Annotated BraTS 2024 Post-Treatment Glioma Sample [1]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9043134-7029-9CEF-4BAF-089D3392A75E}"/>
              </a:ext>
            </a:extLst>
          </p:cNvPr>
          <p:cNvSpPr txBox="1"/>
          <p:nvPr/>
        </p:nvSpPr>
        <p:spPr>
          <a:xfrm>
            <a:off x="5732749" y="14429114"/>
            <a:ext cx="41331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Figure 2: Institution-Wise Contributions to BraTS 2024 Post-Treatment Glioma [1]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E23C22A-E90A-851B-9919-4B9815274398}"/>
              </a:ext>
            </a:extLst>
          </p:cNvPr>
          <p:cNvSpPr txBox="1"/>
          <p:nvPr/>
        </p:nvSpPr>
        <p:spPr>
          <a:xfrm>
            <a:off x="222822" y="16399728"/>
            <a:ext cx="10511546" cy="461665"/>
          </a:xfrm>
          <a:prstGeom prst="rect">
            <a:avLst/>
          </a:prstGeom>
          <a:noFill/>
        </p:spPr>
        <p:txBody>
          <a:bodyPr wrap="square" lIns="274320" rIns="274320" rtlCol="0">
            <a:spAutoFit/>
          </a:bodyPr>
          <a:lstStyle/>
          <a:p>
            <a:pPr marL="0" algn="ctr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sz="2400" b="1" kern="1200" dirty="0">
                <a:solidFill>
                  <a:srgbClr val="333333"/>
                </a:solidFill>
                <a:effectLst/>
                <a:latin typeface="SF Pro Heavy" pitchFamily="2" charset="0"/>
                <a:ea typeface="SF Pro Heavy" pitchFamily="2" charset="0"/>
                <a:cs typeface="SF Pro Heavy" pitchFamily="2" charset="0"/>
              </a:rPr>
              <a:t>Solution: Synthetic Data using Diffusion 🧠</a:t>
            </a:r>
          </a:p>
        </p:txBody>
      </p:sp>
      <p:grpSp>
        <p:nvGrpSpPr>
          <p:cNvPr id="1063" name="Group 1062">
            <a:extLst>
              <a:ext uri="{FF2B5EF4-FFF2-40B4-BE49-F238E27FC236}">
                <a16:creationId xmlns:a16="http://schemas.microsoft.com/office/drawing/2014/main" id="{33A90A9E-FCB0-9A54-4776-32E6ADCC70F0}"/>
              </a:ext>
            </a:extLst>
          </p:cNvPr>
          <p:cNvGrpSpPr/>
          <p:nvPr/>
        </p:nvGrpSpPr>
        <p:grpSpPr>
          <a:xfrm>
            <a:off x="492970" y="16986553"/>
            <a:ext cx="10022630" cy="1483934"/>
            <a:chOff x="492970" y="16952549"/>
            <a:chExt cx="10022630" cy="1483934"/>
          </a:xfrm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198E1A32-4B59-F9BF-57FA-1629C2A50952}"/>
                </a:ext>
              </a:extLst>
            </p:cNvPr>
            <p:cNvGrpSpPr/>
            <p:nvPr/>
          </p:nvGrpSpPr>
          <p:grpSpPr>
            <a:xfrm>
              <a:off x="492970" y="16952549"/>
              <a:ext cx="10022630" cy="1111726"/>
              <a:chOff x="424915" y="17681159"/>
              <a:chExt cx="10842101" cy="1151598"/>
            </a:xfrm>
          </p:grpSpPr>
          <p:pic>
            <p:nvPicPr>
              <p:cNvPr id="53" name="Picture 52">
                <a:extLst>
                  <a:ext uri="{FF2B5EF4-FFF2-40B4-BE49-F238E27FC236}">
                    <a16:creationId xmlns:a16="http://schemas.microsoft.com/office/drawing/2014/main" id="{F6636C80-F1EE-32B3-C15B-239E7DBEBD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20535" y="17692159"/>
                <a:ext cx="1135558" cy="1135557"/>
              </a:xfrm>
              <a:prstGeom prst="rect">
                <a:avLst/>
              </a:prstGeom>
            </p:spPr>
          </p:pic>
          <p:pic>
            <p:nvPicPr>
              <p:cNvPr id="56" name="Picture 55">
                <a:extLst>
                  <a:ext uri="{FF2B5EF4-FFF2-40B4-BE49-F238E27FC236}">
                    <a16:creationId xmlns:a16="http://schemas.microsoft.com/office/drawing/2014/main" id="{0DDC3511-6951-5279-32A7-65D3EE46746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24915" y="17690442"/>
                <a:ext cx="1135559" cy="1135558"/>
              </a:xfrm>
              <a:prstGeom prst="rect">
                <a:avLst/>
              </a:prstGeom>
            </p:spPr>
          </p:pic>
          <p:pic>
            <p:nvPicPr>
              <p:cNvPr id="54" name="Picture 53">
                <a:extLst>
                  <a:ext uri="{FF2B5EF4-FFF2-40B4-BE49-F238E27FC236}">
                    <a16:creationId xmlns:a16="http://schemas.microsoft.com/office/drawing/2014/main" id="{396389E2-03EB-262F-066D-C8C86ADA9C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120453" y="17686195"/>
                <a:ext cx="1146563" cy="1146562"/>
              </a:xfrm>
              <a:prstGeom prst="rect">
                <a:avLst/>
              </a:prstGeom>
            </p:spPr>
          </p:pic>
          <p:pic>
            <p:nvPicPr>
              <p:cNvPr id="1048" name="Picture 1047">
                <a:extLst>
                  <a:ext uri="{FF2B5EF4-FFF2-40B4-BE49-F238E27FC236}">
                    <a16:creationId xmlns:a16="http://schemas.microsoft.com/office/drawing/2014/main" id="{CEC16155-3339-6678-B92A-47A9E0085D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13829" y="17681159"/>
                <a:ext cx="1146563" cy="1146562"/>
              </a:xfrm>
              <a:prstGeom prst="rect">
                <a:avLst/>
              </a:prstGeom>
            </p:spPr>
          </p:pic>
        </p:grpSp>
        <p:grpSp>
          <p:nvGrpSpPr>
            <p:cNvPr id="1033" name="Group 1032">
              <a:extLst>
                <a:ext uri="{FF2B5EF4-FFF2-40B4-BE49-F238E27FC236}">
                  <a16:creationId xmlns:a16="http://schemas.microsoft.com/office/drawing/2014/main" id="{552AF881-01DE-63B1-2BAD-FA9865BA6B7B}"/>
                </a:ext>
              </a:extLst>
            </p:cNvPr>
            <p:cNvGrpSpPr/>
            <p:nvPr/>
          </p:nvGrpSpPr>
          <p:grpSpPr>
            <a:xfrm>
              <a:off x="751493" y="18049499"/>
              <a:ext cx="9427636" cy="386984"/>
              <a:chOff x="751493" y="18998463"/>
              <a:chExt cx="9427636" cy="386984"/>
            </a:xfrm>
          </p:grpSpPr>
          <p:pic>
            <p:nvPicPr>
              <p:cNvPr id="1029" name="Picture 1028">
                <a:extLst>
                  <a:ext uri="{FF2B5EF4-FFF2-40B4-BE49-F238E27FC236}">
                    <a16:creationId xmlns:a16="http://schemas.microsoft.com/office/drawing/2014/main" id="{83B19B9E-1348-7CC4-0DA0-A4C8138C3721}"/>
                  </a:ext>
                </a:extLst>
              </p:cNvPr>
              <p:cNvPicPr>
                <a:picLocks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9792167" y="19013239"/>
                <a:ext cx="386962" cy="372208"/>
              </a:xfrm>
              <a:prstGeom prst="rect">
                <a:avLst/>
              </a:prstGeom>
            </p:spPr>
          </p:pic>
          <p:pic>
            <p:nvPicPr>
              <p:cNvPr id="1030" name="Picture 1029">
                <a:extLst>
                  <a:ext uri="{FF2B5EF4-FFF2-40B4-BE49-F238E27FC236}">
                    <a16:creationId xmlns:a16="http://schemas.microsoft.com/office/drawing/2014/main" id="{46309914-86B2-EDDF-CC5B-B494330BF139}"/>
                  </a:ext>
                </a:extLst>
              </p:cNvPr>
              <p:cNvPicPr>
                <a:picLocks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51493" y="18998463"/>
                <a:ext cx="532684" cy="372208"/>
              </a:xfrm>
              <a:prstGeom prst="rect">
                <a:avLst/>
              </a:prstGeom>
            </p:spPr>
          </p:pic>
          <p:pic>
            <p:nvPicPr>
              <p:cNvPr id="1031" name="Picture 1030">
                <a:extLst>
                  <a:ext uri="{FF2B5EF4-FFF2-40B4-BE49-F238E27FC236}">
                    <a16:creationId xmlns:a16="http://schemas.microsoft.com/office/drawing/2014/main" id="{ECEC4365-57C5-1E6D-5944-1A6D82EA989B}"/>
                  </a:ext>
                </a:extLst>
              </p:cNvPr>
              <p:cNvPicPr>
                <a:picLocks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913628" y="19006716"/>
                <a:ext cx="408491" cy="372208"/>
              </a:xfrm>
              <a:prstGeom prst="rect">
                <a:avLst/>
              </a:prstGeom>
            </p:spPr>
          </p:pic>
          <p:pic>
            <p:nvPicPr>
              <p:cNvPr id="1032" name="Picture 1031">
                <a:extLst>
                  <a:ext uri="{FF2B5EF4-FFF2-40B4-BE49-F238E27FC236}">
                    <a16:creationId xmlns:a16="http://schemas.microsoft.com/office/drawing/2014/main" id="{5FA4A401-D062-423B-1DA5-51F2C108F6B7}"/>
                  </a:ext>
                </a:extLst>
              </p:cNvPr>
              <p:cNvPicPr>
                <a:picLocks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523306" y="19006716"/>
                <a:ext cx="660116" cy="372208"/>
              </a:xfrm>
              <a:prstGeom prst="rect">
                <a:avLst/>
              </a:prstGeom>
            </p:spPr>
          </p:pic>
        </p:grpSp>
        <p:pic>
          <p:nvPicPr>
            <p:cNvPr id="1046" name="Picture 1045">
              <a:extLst>
                <a:ext uri="{FF2B5EF4-FFF2-40B4-BE49-F238E27FC236}">
                  <a16:creationId xmlns:a16="http://schemas.microsoft.com/office/drawing/2014/main" id="{06A23C49-A435-DEC3-2BB5-403A78FECB05}"/>
                </a:ext>
              </a:extLst>
            </p:cNvPr>
            <p:cNvPicPr>
              <a:picLocks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58946" y="17344361"/>
              <a:ext cx="921121" cy="291374"/>
            </a:xfrm>
            <a:prstGeom prst="rect">
              <a:avLst/>
            </a:prstGeom>
          </p:spPr>
        </p:pic>
        <p:pic>
          <p:nvPicPr>
            <p:cNvPr id="1054" name="Picture 1053">
              <a:extLst>
                <a:ext uri="{FF2B5EF4-FFF2-40B4-BE49-F238E27FC236}">
                  <a16:creationId xmlns:a16="http://schemas.microsoft.com/office/drawing/2014/main" id="{FAB78688-E933-7704-44BD-BDBDE034A1C7}"/>
                </a:ext>
              </a:extLst>
            </p:cNvPr>
            <p:cNvPicPr>
              <a:picLocks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18331" y="17344361"/>
              <a:ext cx="921121" cy="291374"/>
            </a:xfrm>
            <a:prstGeom prst="rect">
              <a:avLst/>
            </a:prstGeom>
          </p:spPr>
        </p:pic>
        <p:grpSp>
          <p:nvGrpSpPr>
            <p:cNvPr id="1062" name="Group 1061">
              <a:extLst>
                <a:ext uri="{FF2B5EF4-FFF2-40B4-BE49-F238E27FC236}">
                  <a16:creationId xmlns:a16="http://schemas.microsoft.com/office/drawing/2014/main" id="{59302F37-3C48-4956-13EA-62D34E0EB2B8}"/>
                </a:ext>
              </a:extLst>
            </p:cNvPr>
            <p:cNvGrpSpPr/>
            <p:nvPr/>
          </p:nvGrpSpPr>
          <p:grpSpPr>
            <a:xfrm>
              <a:off x="3786069" y="16961511"/>
              <a:ext cx="3366365" cy="1092630"/>
              <a:chOff x="3786069" y="16866878"/>
              <a:chExt cx="3366365" cy="1092630"/>
            </a:xfrm>
          </p:grpSpPr>
          <p:pic>
            <p:nvPicPr>
              <p:cNvPr id="1058" name="Picture 1057">
                <a:extLst>
                  <a:ext uri="{FF2B5EF4-FFF2-40B4-BE49-F238E27FC236}">
                    <a16:creationId xmlns:a16="http://schemas.microsoft.com/office/drawing/2014/main" id="{518C70A5-0CE6-E7EA-6CB0-697AC402F531}"/>
                  </a:ext>
                </a:extLst>
              </p:cNvPr>
              <p:cNvPicPr>
                <a:picLocks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91829" y="17666900"/>
                <a:ext cx="3360605" cy="292608"/>
              </a:xfrm>
              <a:prstGeom prst="rect">
                <a:avLst/>
              </a:prstGeom>
            </p:spPr>
          </p:pic>
          <p:pic>
            <p:nvPicPr>
              <p:cNvPr id="1059" name="Picture 1058">
                <a:extLst>
                  <a:ext uri="{FF2B5EF4-FFF2-40B4-BE49-F238E27FC236}">
                    <a16:creationId xmlns:a16="http://schemas.microsoft.com/office/drawing/2014/main" id="{739A27A0-2458-4EAC-0366-8859783C1F7E}"/>
                  </a:ext>
                </a:extLst>
              </p:cNvPr>
              <p:cNvPicPr>
                <a:picLocks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3786069" y="17092557"/>
                <a:ext cx="3362918" cy="292608"/>
              </a:xfrm>
              <a:prstGeom prst="rect">
                <a:avLst/>
              </a:prstGeom>
            </p:spPr>
          </p:pic>
          <p:sp>
            <p:nvSpPr>
              <p:cNvPr id="1060" name="TextBox 1059">
                <a:extLst>
                  <a:ext uri="{FF2B5EF4-FFF2-40B4-BE49-F238E27FC236}">
                    <a16:creationId xmlns:a16="http://schemas.microsoft.com/office/drawing/2014/main" id="{C36176FC-7F6C-A3E6-BDE6-A959157E8C1B}"/>
                  </a:ext>
                </a:extLst>
              </p:cNvPr>
              <p:cNvSpPr txBox="1"/>
              <p:nvPr/>
            </p:nvSpPr>
            <p:spPr>
              <a:xfrm>
                <a:off x="4031852" y="17448103"/>
                <a:ext cx="291821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SF Pro Semibold" pitchFamily="2" charset="0"/>
                    <a:ea typeface="SF Pro Semibold" pitchFamily="2" charset="0"/>
                    <a:cs typeface="SF Pro Semibold" pitchFamily="2" charset="0"/>
                  </a:rPr>
                  <a:t>Reverse diffusion process</a:t>
                </a:r>
              </a:p>
            </p:txBody>
          </p:sp>
          <p:sp>
            <p:nvSpPr>
              <p:cNvPr id="1061" name="TextBox 1060">
                <a:extLst>
                  <a:ext uri="{FF2B5EF4-FFF2-40B4-BE49-F238E27FC236}">
                    <a16:creationId xmlns:a16="http://schemas.microsoft.com/office/drawing/2014/main" id="{C4EA0535-7344-1106-24A3-409DA2BB1521}"/>
                  </a:ext>
                </a:extLst>
              </p:cNvPr>
              <p:cNvSpPr txBox="1"/>
              <p:nvPr/>
            </p:nvSpPr>
            <p:spPr>
              <a:xfrm>
                <a:off x="4033951" y="16866878"/>
                <a:ext cx="291821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SF Pro Semibold" pitchFamily="2" charset="0"/>
                    <a:ea typeface="SF Pro Semibold" pitchFamily="2" charset="0"/>
                    <a:cs typeface="SF Pro Semibold" pitchFamily="2" charset="0"/>
                  </a:rPr>
                  <a:t>Forward diffusion process</a:t>
                </a:r>
              </a:p>
            </p:txBody>
          </p:sp>
        </p:grpSp>
      </p:grpSp>
      <p:sp>
        <p:nvSpPr>
          <p:cNvPr id="1066" name="TextBox 1065">
            <a:extLst>
              <a:ext uri="{FF2B5EF4-FFF2-40B4-BE49-F238E27FC236}">
                <a16:creationId xmlns:a16="http://schemas.microsoft.com/office/drawing/2014/main" id="{9CBDBBDA-DC20-72BD-C24D-6F7A408B8A68}"/>
              </a:ext>
            </a:extLst>
          </p:cNvPr>
          <p:cNvSpPr txBox="1"/>
          <p:nvPr/>
        </p:nvSpPr>
        <p:spPr>
          <a:xfrm>
            <a:off x="222822" y="18825584"/>
            <a:ext cx="10511546" cy="3139321"/>
          </a:xfrm>
          <a:prstGeom prst="rect">
            <a:avLst/>
          </a:prstGeom>
          <a:noFill/>
        </p:spPr>
        <p:txBody>
          <a:bodyPr wrap="square" lIns="274320" rIns="274320" rtlCol="0">
            <a:spAutoFit/>
          </a:bodyPr>
          <a:lstStyle/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sz="1800" b="1" kern="1200" dirty="0">
                <a:solidFill>
                  <a:srgbClr val="000000"/>
                </a:solidFill>
                <a:effectLst/>
                <a:latin typeface="SF Pro Heavy" pitchFamily="2" charset="0"/>
                <a:ea typeface="SF Pro Heavy" pitchFamily="2" charset="0"/>
                <a:cs typeface="SF Pro Heavy" pitchFamily="2" charset="0"/>
              </a:rPr>
              <a:t>Diffusion models </a:t>
            </a:r>
            <a:r>
              <a:rPr lang="en-US" sz="1800" kern="1200" dirty="0">
                <a:solidFill>
                  <a:srgbClr val="000000"/>
                </a:solidFill>
                <a:effectLst/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have been shown to generate abundant, high-quality synthetic data, as demonstrated by . However, </a:t>
            </a:r>
          </a:p>
          <a:p>
            <a:pPr marL="342900" indent="-342900" algn="l" rtl="0" eaLnBrk="1" latinLnBrk="0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Existing diffusion models are </a:t>
            </a:r>
            <a:r>
              <a:rPr lang="en-US" dirty="0">
                <a:solidFill>
                  <a:srgbClr val="008080"/>
                </a:solidFill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not tailored for BraTS 2024 </a:t>
            </a:r>
            <a:r>
              <a:rPr lang="en-US" dirty="0"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Post-Treatment Glioma segmentation.</a:t>
            </a:r>
          </a:p>
          <a:p>
            <a:pPr marL="342900" indent="-342900" algn="l" rtl="0" eaLnBrk="1" latinLnBrk="0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8080"/>
                </a:solidFill>
                <a:effectLst/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No publicly-available synthetic datasets</a:t>
            </a:r>
            <a:r>
              <a:rPr lang="en-US" dirty="0">
                <a:effectLst/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 </a:t>
            </a:r>
            <a:r>
              <a:rPr lang="en-US" dirty="0"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exist </a:t>
            </a:r>
            <a:r>
              <a:rPr lang="en-US" dirty="0">
                <a:effectLst/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for BraTS 2024 Post-Treatment Glioma.</a:t>
            </a:r>
          </a:p>
          <a:p>
            <a:pPr marL="342900" indent="-342900" algn="l" rtl="0" eaLnBrk="1" latinLnBrk="0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Most diffusion pipelines </a:t>
            </a:r>
            <a:r>
              <a:rPr lang="en-US" dirty="0">
                <a:solidFill>
                  <a:srgbClr val="008080"/>
                </a:solidFill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do not use anatomical labels </a:t>
            </a:r>
            <a:r>
              <a:rPr lang="en-US" dirty="0"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as conditioning, resulting in uncontrollable and outputs and class imbalance.</a:t>
            </a:r>
          </a:p>
          <a:p>
            <a:pPr algn="l" rtl="0" eaLnBrk="1" latinLnBrk="0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latin typeface="SF Pro Semibold" pitchFamily="2" charset="0"/>
              <a:ea typeface="SF Pro Semibold" pitchFamily="2" charset="0"/>
              <a:cs typeface="SF Pro Semibold" pitchFamily="2" charset="0"/>
            </a:endParaRPr>
          </a:p>
          <a:p>
            <a:pPr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Towards precise anatomical conditioning, novel frameworks like Med-DDPM [4] and </a:t>
            </a:r>
            <a:r>
              <a:rPr lang="en-US" dirty="0" err="1"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SegGuidedDiff</a:t>
            </a:r>
            <a:r>
              <a:rPr lang="en-US" dirty="0"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 [5] enable diffusion models to use labeled feature masks as instructions, ensuring control. Despite these advancements, these methods have yet to release large annotated synthetic datasets or apply to recent multi-class datasets like BraTS 2024 Adult Glioma.  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247B0466-7940-D362-39AB-11D4AC5C1FD6}"/>
              </a:ext>
            </a:extLst>
          </p:cNvPr>
          <p:cNvSpPr/>
          <p:nvPr/>
        </p:nvSpPr>
        <p:spPr>
          <a:xfrm>
            <a:off x="11535670" y="4845633"/>
            <a:ext cx="7971528" cy="6738110"/>
          </a:xfrm>
          <a:prstGeom prst="roundRect">
            <a:avLst>
              <a:gd name="adj" fmla="val 6674"/>
            </a:avLst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9164A1DA-D9D2-BB8E-64C3-A2B86FCB9754}"/>
              </a:ext>
            </a:extLst>
          </p:cNvPr>
          <p:cNvSpPr/>
          <p:nvPr/>
        </p:nvSpPr>
        <p:spPr>
          <a:xfrm>
            <a:off x="19706327" y="4845633"/>
            <a:ext cx="12562347" cy="6738110"/>
          </a:xfrm>
          <a:prstGeom prst="roundRect">
            <a:avLst>
              <a:gd name="adj" fmla="val 6631"/>
            </a:avLst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EFC8F1B0-3812-C231-A074-A72A19986741}"/>
              </a:ext>
            </a:extLst>
          </p:cNvPr>
          <p:cNvSpPr/>
          <p:nvPr/>
        </p:nvSpPr>
        <p:spPr>
          <a:xfrm>
            <a:off x="11535670" y="11783260"/>
            <a:ext cx="9647930" cy="6098394"/>
          </a:xfrm>
          <a:prstGeom prst="roundRect">
            <a:avLst>
              <a:gd name="adj" fmla="val 7639"/>
            </a:avLst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2F60AFC1-7562-2E99-B1EC-8E47A7F8BFB1}"/>
              </a:ext>
            </a:extLst>
          </p:cNvPr>
          <p:cNvSpPr/>
          <p:nvPr/>
        </p:nvSpPr>
        <p:spPr>
          <a:xfrm>
            <a:off x="21383916" y="11783260"/>
            <a:ext cx="10884757" cy="6098394"/>
          </a:xfrm>
          <a:prstGeom prst="roundRect">
            <a:avLst>
              <a:gd name="adj" fmla="val 7011"/>
            </a:avLst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FE6EF65-F283-3788-FCBD-0DE942D364EB}"/>
              </a:ext>
            </a:extLst>
          </p:cNvPr>
          <p:cNvSpPr txBox="1"/>
          <p:nvPr/>
        </p:nvSpPr>
        <p:spPr>
          <a:xfrm>
            <a:off x="11734799" y="5088712"/>
            <a:ext cx="46441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SF Pro Heavy" pitchFamily="2" charset="0"/>
                <a:ea typeface="SF Pro Heavy" pitchFamily="2" charset="0"/>
                <a:cs typeface="SF Pro Heavy" pitchFamily="2" charset="0"/>
              </a:rPr>
              <a:t>[1] Data Preparation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E67F0AC-7D9D-FEC7-F021-3A726B05197A}"/>
              </a:ext>
            </a:extLst>
          </p:cNvPr>
          <p:cNvSpPr txBox="1"/>
          <p:nvPr/>
        </p:nvSpPr>
        <p:spPr>
          <a:xfrm>
            <a:off x="20073828" y="5088712"/>
            <a:ext cx="50721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SF Pro Heavy" pitchFamily="2" charset="0"/>
                <a:ea typeface="SF Pro Heavy" pitchFamily="2" charset="0"/>
                <a:cs typeface="SF Pro Heavy" pitchFamily="2" charset="0"/>
              </a:rPr>
              <a:t>[2] Diffusion Pipeline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C787557-4250-679D-6C90-39255DB7BD68}"/>
              </a:ext>
            </a:extLst>
          </p:cNvPr>
          <p:cNvSpPr txBox="1"/>
          <p:nvPr/>
        </p:nvSpPr>
        <p:spPr>
          <a:xfrm>
            <a:off x="11728883" y="12013693"/>
            <a:ext cx="47511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SF Pro Heavy" pitchFamily="2" charset="0"/>
                <a:ea typeface="SF Pro Heavy" pitchFamily="2" charset="0"/>
                <a:cs typeface="SF Pro Heavy" pitchFamily="2" charset="0"/>
              </a:rPr>
              <a:t>[3] MRI Synthesis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5BE79B1-ACD7-DDB8-BB02-8A49DCC666CA}"/>
              </a:ext>
            </a:extLst>
          </p:cNvPr>
          <p:cNvSpPr txBox="1"/>
          <p:nvPr/>
        </p:nvSpPr>
        <p:spPr>
          <a:xfrm>
            <a:off x="21597337" y="12013694"/>
            <a:ext cx="45107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SF Pro Heavy" pitchFamily="2" charset="0"/>
                <a:ea typeface="SF Pro Heavy" pitchFamily="2" charset="0"/>
                <a:cs typeface="SF Pro Heavy" pitchFamily="2" charset="0"/>
              </a:rPr>
              <a:t>[4] Data Validation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61C4250-7F8B-8DE5-201C-18E239892DA4}"/>
              </a:ext>
            </a:extLst>
          </p:cNvPr>
          <p:cNvSpPr txBox="1"/>
          <p:nvPr/>
        </p:nvSpPr>
        <p:spPr>
          <a:xfrm>
            <a:off x="11728884" y="5729271"/>
            <a:ext cx="32060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333333"/>
                </a:solidFill>
                <a:latin typeface="SF Pro Heavy" pitchFamily="2" charset="0"/>
                <a:ea typeface="SF Pro Heavy" pitchFamily="2" charset="0"/>
                <a:cs typeface="SF Pro Heavy" pitchFamily="2" charset="0"/>
              </a:rPr>
              <a:t>Head Mask Addition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95A0A56-74CB-59CA-07B8-065633751FE4}"/>
              </a:ext>
            </a:extLst>
          </p:cNvPr>
          <p:cNvSpPr txBox="1"/>
          <p:nvPr/>
        </p:nvSpPr>
        <p:spPr>
          <a:xfrm>
            <a:off x="11739006" y="6190936"/>
            <a:ext cx="3208357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0 | Background</a:t>
            </a:r>
          </a:p>
          <a:p>
            <a:r>
              <a:rPr lang="en-US" dirty="0">
                <a:solidFill>
                  <a:srgbClr val="008080"/>
                </a:solidFill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1 | New: Head 🧑‍🦲</a:t>
            </a:r>
            <a:endParaRPr lang="en-US" dirty="0">
              <a:latin typeface="SF Pro Semibold" pitchFamily="2" charset="0"/>
              <a:ea typeface="SF Pro Semibold" pitchFamily="2" charset="0"/>
              <a:cs typeface="SF Pro Semibold" pitchFamily="2" charset="0"/>
            </a:endParaRPr>
          </a:p>
          <a:p>
            <a:r>
              <a:rPr lang="en-US" dirty="0"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2| Non-enhancing tumor core</a:t>
            </a:r>
          </a:p>
          <a:p>
            <a:r>
              <a:rPr lang="en-US" dirty="0"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3 Surrounding non-enhancing FLAIR hyperintensity</a:t>
            </a:r>
          </a:p>
          <a:p>
            <a:r>
              <a:rPr lang="en-US" dirty="0"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4 | Enhancing tumor</a:t>
            </a:r>
          </a:p>
          <a:p>
            <a:r>
              <a:rPr lang="en-US" dirty="0"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5 | Resection cavity</a:t>
            </a:r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083E9F89-6278-C693-5198-96E583DF50A6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8743" y="8249718"/>
            <a:ext cx="7542678" cy="2791985"/>
          </a:xfrm>
          <a:prstGeom prst="rect">
            <a:avLst/>
          </a:prstGeom>
        </p:spPr>
      </p:pic>
      <p:sp>
        <p:nvSpPr>
          <p:cNvPr id="1024" name="TextBox 1023">
            <a:extLst>
              <a:ext uri="{FF2B5EF4-FFF2-40B4-BE49-F238E27FC236}">
                <a16:creationId xmlns:a16="http://schemas.microsoft.com/office/drawing/2014/main" id="{690A0099-FA6C-89A0-C331-BAFAD236BAD3}"/>
              </a:ext>
            </a:extLst>
          </p:cNvPr>
          <p:cNvSpPr txBox="1"/>
          <p:nvPr/>
        </p:nvSpPr>
        <p:spPr>
          <a:xfrm>
            <a:off x="2102277" y="18500909"/>
            <a:ext cx="67526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Figure 3: Forward and Reverse Diffusion Processes.</a:t>
            </a:r>
          </a:p>
        </p:txBody>
      </p:sp>
      <p:sp>
        <p:nvSpPr>
          <p:cNvPr id="1025" name="TextBox 1024">
            <a:extLst>
              <a:ext uri="{FF2B5EF4-FFF2-40B4-BE49-F238E27FC236}">
                <a16:creationId xmlns:a16="http://schemas.microsoft.com/office/drawing/2014/main" id="{3BCEF84C-F482-83A5-0167-674412E962AD}"/>
              </a:ext>
            </a:extLst>
          </p:cNvPr>
          <p:cNvSpPr txBox="1"/>
          <p:nvPr/>
        </p:nvSpPr>
        <p:spPr>
          <a:xfrm>
            <a:off x="14934896" y="5729271"/>
            <a:ext cx="41650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333333"/>
                </a:solidFill>
                <a:latin typeface="SF Pro Heavy" pitchFamily="2" charset="0"/>
                <a:ea typeface="SF Pro Heavy" pitchFamily="2" charset="0"/>
                <a:cs typeface="SF Pro Heavy" pitchFamily="2" charset="0"/>
              </a:rPr>
              <a:t>Data Properties</a:t>
            </a:r>
          </a:p>
        </p:txBody>
      </p:sp>
      <p:sp>
        <p:nvSpPr>
          <p:cNvPr id="1026" name="TextBox 1025">
            <a:extLst>
              <a:ext uri="{FF2B5EF4-FFF2-40B4-BE49-F238E27FC236}">
                <a16:creationId xmlns:a16="http://schemas.microsoft.com/office/drawing/2014/main" id="{B20485AE-FDBE-837A-574F-A998D9623C15}"/>
              </a:ext>
            </a:extLst>
          </p:cNvPr>
          <p:cNvSpPr txBox="1"/>
          <p:nvPr/>
        </p:nvSpPr>
        <p:spPr>
          <a:xfrm>
            <a:off x="14959831" y="6190936"/>
            <a:ext cx="435159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4 MRI contrasts (t1c, t1n, t2f, and t2w)</a:t>
            </a:r>
          </a:p>
          <a:p>
            <a:r>
              <a:rPr lang="en-US" dirty="0"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Pixel values normalized to          .</a:t>
            </a:r>
          </a:p>
          <a:p>
            <a:r>
              <a:rPr lang="en-US" dirty="0"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67 subjects removed after mask addition Resized from                                                        for U-Net compatibility. </a:t>
            </a:r>
          </a:p>
          <a:p>
            <a:r>
              <a:rPr lang="en-US" dirty="0"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48 samples set aside for validation, and the final dataset size is                                        .                                       </a:t>
            </a:r>
          </a:p>
          <a:p>
            <a:endParaRPr lang="en-US" dirty="0">
              <a:latin typeface="SF Pro Semibold" pitchFamily="2" charset="0"/>
              <a:ea typeface="SF Pro Semibold" pitchFamily="2" charset="0"/>
              <a:cs typeface="SF Pro Semibold" pitchFamily="2" charset="0"/>
            </a:endParaRPr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5FFAB403-6974-C23E-CBD8-BFBB8593DC7E}"/>
              </a:ext>
            </a:extLst>
          </p:cNvPr>
          <p:cNvPicPr>
            <a:picLocks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78400" y="6524697"/>
            <a:ext cx="456880" cy="289358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3C58212C-D9C6-EF90-34CF-92BA4BF24A27}"/>
              </a:ext>
            </a:extLst>
          </p:cNvPr>
          <p:cNvPicPr>
            <a:picLocks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78938" y="7073670"/>
            <a:ext cx="2577762" cy="260519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CB170269-314E-A0C2-B23E-6F0BB2D3BDB2}"/>
              </a:ext>
            </a:extLst>
          </p:cNvPr>
          <p:cNvPicPr>
            <a:picLocks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85028" y="7898840"/>
            <a:ext cx="1933314" cy="260518"/>
          </a:xfrm>
          <a:prstGeom prst="rect">
            <a:avLst/>
          </a:prstGeom>
        </p:spPr>
      </p:pic>
      <p:sp>
        <p:nvSpPr>
          <p:cNvPr id="1043" name="TextBox 1042">
            <a:extLst>
              <a:ext uri="{FF2B5EF4-FFF2-40B4-BE49-F238E27FC236}">
                <a16:creationId xmlns:a16="http://schemas.microsoft.com/office/drawing/2014/main" id="{5D51AF99-25C4-163D-987D-6F08AF72BF72}"/>
              </a:ext>
            </a:extLst>
          </p:cNvPr>
          <p:cNvSpPr txBox="1"/>
          <p:nvPr/>
        </p:nvSpPr>
        <p:spPr>
          <a:xfrm>
            <a:off x="19894044" y="9065068"/>
            <a:ext cx="47947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333333"/>
                </a:solidFill>
                <a:latin typeface="SF Pro Heavy" pitchFamily="2" charset="0"/>
                <a:ea typeface="SF Pro Heavy" pitchFamily="2" charset="0"/>
                <a:cs typeface="SF Pro Heavy" pitchFamily="2" charset="0"/>
              </a:rPr>
              <a:t>Training &amp; Architecture Details</a:t>
            </a:r>
          </a:p>
        </p:txBody>
      </p:sp>
      <p:grpSp>
        <p:nvGrpSpPr>
          <p:cNvPr id="1159" name="Group 1158">
            <a:extLst>
              <a:ext uri="{FF2B5EF4-FFF2-40B4-BE49-F238E27FC236}">
                <a16:creationId xmlns:a16="http://schemas.microsoft.com/office/drawing/2014/main" id="{56D69944-1E2C-CE73-39C4-3DC51148BDF1}"/>
              </a:ext>
            </a:extLst>
          </p:cNvPr>
          <p:cNvGrpSpPr/>
          <p:nvPr/>
        </p:nvGrpSpPr>
        <p:grpSpPr>
          <a:xfrm>
            <a:off x="19714133" y="4980503"/>
            <a:ext cx="12467534" cy="4324555"/>
            <a:chOff x="19714133" y="5033099"/>
            <a:chExt cx="11423120" cy="3962284"/>
          </a:xfrm>
        </p:grpSpPr>
        <p:pic>
          <p:nvPicPr>
            <p:cNvPr id="1049" name="Picture 1048" descr="A diagram of a diagram&#10;&#10;AI-generated content may be incorrect.">
              <a:extLst>
                <a:ext uri="{FF2B5EF4-FFF2-40B4-BE49-F238E27FC236}">
                  <a16:creationId xmlns:a16="http://schemas.microsoft.com/office/drawing/2014/main" id="{8B5A213C-0CDC-757B-1D91-932602D2F3F5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3541617" y="5908010"/>
              <a:ext cx="7307056" cy="2114864"/>
            </a:xfrm>
            <a:prstGeom prst="rect">
              <a:avLst/>
            </a:prstGeom>
          </p:spPr>
        </p:pic>
        <p:sp>
          <p:nvSpPr>
            <p:cNvPr id="1056" name="Rectangle 1055">
              <a:extLst>
                <a:ext uri="{FF2B5EF4-FFF2-40B4-BE49-F238E27FC236}">
                  <a16:creationId xmlns:a16="http://schemas.microsoft.com/office/drawing/2014/main" id="{0E8A8F03-7814-F02F-86C5-CAAB0F11DBD2}"/>
                </a:ext>
              </a:extLst>
            </p:cNvPr>
            <p:cNvSpPr/>
            <p:nvPr/>
          </p:nvSpPr>
          <p:spPr>
            <a:xfrm>
              <a:off x="23651279" y="5993492"/>
              <a:ext cx="757328" cy="31373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pic>
          <p:nvPicPr>
            <p:cNvPr id="1039" name="Picture 1038">
              <a:extLst>
                <a:ext uri="{FF2B5EF4-FFF2-40B4-BE49-F238E27FC236}">
                  <a16:creationId xmlns:a16="http://schemas.microsoft.com/office/drawing/2014/main" id="{CB5A38EE-A6FC-BA0A-9AA4-51E3F5A08058}"/>
                </a:ext>
              </a:extLst>
            </p:cNvPr>
            <p:cNvPicPr>
              <a:picLocks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2855817" y="5877217"/>
              <a:ext cx="1098226" cy="443641"/>
            </a:xfrm>
            <a:prstGeom prst="rect">
              <a:avLst/>
            </a:prstGeom>
          </p:spPr>
        </p:pic>
        <p:pic>
          <p:nvPicPr>
            <p:cNvPr id="1045" name="Picture 1044">
              <a:extLst>
                <a:ext uri="{FF2B5EF4-FFF2-40B4-BE49-F238E27FC236}">
                  <a16:creationId xmlns:a16="http://schemas.microsoft.com/office/drawing/2014/main" id="{38A62CDB-BA6F-4278-24F6-1381084248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5835336" y="8094603"/>
              <a:ext cx="2760125" cy="577920"/>
            </a:xfrm>
            <a:prstGeom prst="rect">
              <a:avLst/>
            </a:prstGeom>
          </p:spPr>
        </p:pic>
        <p:grpSp>
          <p:nvGrpSpPr>
            <p:cNvPr id="1052" name="Group 1051">
              <a:extLst>
                <a:ext uri="{FF2B5EF4-FFF2-40B4-BE49-F238E27FC236}">
                  <a16:creationId xmlns:a16="http://schemas.microsoft.com/office/drawing/2014/main" id="{8A95DAE6-8D80-B3FD-E47D-38F163EF2DC6}"/>
                </a:ext>
              </a:extLst>
            </p:cNvPr>
            <p:cNvGrpSpPr/>
            <p:nvPr/>
          </p:nvGrpSpPr>
          <p:grpSpPr>
            <a:xfrm>
              <a:off x="21106243" y="5783618"/>
              <a:ext cx="1119524" cy="831396"/>
              <a:chOff x="21998893" y="5799025"/>
              <a:chExt cx="2210750" cy="1641777"/>
            </a:xfrm>
          </p:grpSpPr>
          <p:pic>
            <p:nvPicPr>
              <p:cNvPr id="1027" name="Picture 1026">
                <a:extLst>
                  <a:ext uri="{FF2B5EF4-FFF2-40B4-BE49-F238E27FC236}">
                    <a16:creationId xmlns:a16="http://schemas.microsoft.com/office/drawing/2014/main" id="{99304070-2066-9EDD-B062-430CB4FB9CC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2567866" y="5799025"/>
                <a:ext cx="1641777" cy="1641777"/>
              </a:xfrm>
              <a:prstGeom prst="rect">
                <a:avLst/>
              </a:prstGeom>
            </p:spPr>
          </p:pic>
          <p:pic>
            <p:nvPicPr>
              <p:cNvPr id="1051" name="Picture 1050">
                <a:extLst>
                  <a:ext uri="{FF2B5EF4-FFF2-40B4-BE49-F238E27FC236}">
                    <a16:creationId xmlns:a16="http://schemas.microsoft.com/office/drawing/2014/main" id="{8D801081-BC65-0D6E-D166-D8493E0C2A51}"/>
                  </a:ext>
                </a:extLst>
              </p:cNvPr>
              <p:cNvPicPr>
                <a:picLocks/>
              </p:cNvPicPr>
              <p:nvPr/>
            </p:nvPicPr>
            <p:blipFill>
              <a:blip r:embed="rId2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998893" y="6409228"/>
                <a:ext cx="390324" cy="432142"/>
              </a:xfrm>
              <a:prstGeom prst="rect">
                <a:avLst/>
              </a:prstGeom>
            </p:spPr>
          </p:pic>
        </p:grpSp>
        <p:pic>
          <p:nvPicPr>
            <p:cNvPr id="1055" name="Picture 1054">
              <a:extLst>
                <a:ext uri="{FF2B5EF4-FFF2-40B4-BE49-F238E27FC236}">
                  <a16:creationId xmlns:a16="http://schemas.microsoft.com/office/drawing/2014/main" id="{C29B895A-E30A-F71D-EB26-7DAB336D6E55}"/>
                </a:ext>
              </a:extLst>
            </p:cNvPr>
            <p:cNvPicPr>
              <a:picLocks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10780" y="6016217"/>
              <a:ext cx="272172" cy="233289"/>
            </a:xfrm>
            <a:prstGeom prst="rect">
              <a:avLst/>
            </a:prstGeom>
          </p:spPr>
        </p:pic>
        <p:sp>
          <p:nvSpPr>
            <p:cNvPr id="1057" name="TextBox 1056">
              <a:extLst>
                <a:ext uri="{FF2B5EF4-FFF2-40B4-BE49-F238E27FC236}">
                  <a16:creationId xmlns:a16="http://schemas.microsoft.com/office/drawing/2014/main" id="{EAFFE3F5-4F51-5027-C071-5CF4D67EB10E}"/>
                </a:ext>
              </a:extLst>
            </p:cNvPr>
            <p:cNvSpPr txBox="1"/>
            <p:nvPr/>
          </p:nvSpPr>
          <p:spPr>
            <a:xfrm>
              <a:off x="19894045" y="6588197"/>
              <a:ext cx="15094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SF Pro Semibold" pitchFamily="2" charset="0"/>
                  <a:ea typeface="SF Pro Semibold" pitchFamily="2" charset="0"/>
                  <a:cs typeface="SF Pro Semibold" pitchFamily="2" charset="0"/>
                </a:rPr>
                <a:t>4 modalities</a:t>
              </a:r>
            </a:p>
          </p:txBody>
        </p:sp>
        <p:sp>
          <p:nvSpPr>
            <p:cNvPr id="1064" name="TextBox 1063">
              <a:extLst>
                <a:ext uri="{FF2B5EF4-FFF2-40B4-BE49-F238E27FC236}">
                  <a16:creationId xmlns:a16="http://schemas.microsoft.com/office/drawing/2014/main" id="{4D6BF74A-C51C-219B-8241-9072C20BA7E4}"/>
                </a:ext>
              </a:extLst>
            </p:cNvPr>
            <p:cNvSpPr txBox="1"/>
            <p:nvPr/>
          </p:nvSpPr>
          <p:spPr>
            <a:xfrm>
              <a:off x="21055336" y="6664820"/>
              <a:ext cx="15094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SF Pro Semibold" pitchFamily="2" charset="0"/>
                  <a:ea typeface="SF Pro Semibold" pitchFamily="2" charset="0"/>
                  <a:cs typeface="SF Pro Semibold" pitchFamily="2" charset="0"/>
                </a:rPr>
                <a:t>Mask</a:t>
              </a:r>
            </a:p>
          </p:txBody>
        </p:sp>
        <p:sp>
          <p:nvSpPr>
            <p:cNvPr id="1065" name="Rounded Rectangle 1064">
              <a:extLst>
                <a:ext uri="{FF2B5EF4-FFF2-40B4-BE49-F238E27FC236}">
                  <a16:creationId xmlns:a16="http://schemas.microsoft.com/office/drawing/2014/main" id="{DDD510E4-1B23-1063-EF36-5A274F990AF0}"/>
                </a:ext>
              </a:extLst>
            </p:cNvPr>
            <p:cNvSpPr/>
            <p:nvPr/>
          </p:nvSpPr>
          <p:spPr>
            <a:xfrm>
              <a:off x="30480000" y="6004638"/>
              <a:ext cx="228600" cy="313737"/>
            </a:xfrm>
            <a:prstGeom prst="roundRect">
              <a:avLst/>
            </a:prstGeom>
            <a:noFill/>
            <a:ln w="19050">
              <a:solidFill>
                <a:srgbClr val="35667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68" name="Straight Connector 1067">
              <a:extLst>
                <a:ext uri="{FF2B5EF4-FFF2-40B4-BE49-F238E27FC236}">
                  <a16:creationId xmlns:a16="http://schemas.microsoft.com/office/drawing/2014/main" id="{B530C6C8-858A-86CF-3319-A1EDE5B5AE23}"/>
                </a:ext>
              </a:extLst>
            </p:cNvPr>
            <p:cNvCxnSpPr>
              <a:cxnSpLocks/>
              <a:stCxn id="1065" idx="2"/>
            </p:cNvCxnSpPr>
            <p:nvPr/>
          </p:nvCxnSpPr>
          <p:spPr>
            <a:xfrm>
              <a:off x="30594300" y="6318375"/>
              <a:ext cx="0" cy="1987425"/>
            </a:xfrm>
            <a:prstGeom prst="line">
              <a:avLst/>
            </a:prstGeom>
            <a:ln w="28575">
              <a:solidFill>
                <a:srgbClr val="3566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2" name="Straight Arrow Connector 1071">
              <a:extLst>
                <a:ext uri="{FF2B5EF4-FFF2-40B4-BE49-F238E27FC236}">
                  <a16:creationId xmlns:a16="http://schemas.microsoft.com/office/drawing/2014/main" id="{1AAC3FB0-1EF4-0E21-FDC4-C00A23B5081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651200" y="8355384"/>
              <a:ext cx="1943100" cy="0"/>
            </a:xfrm>
            <a:prstGeom prst="straightConnector1">
              <a:avLst/>
            </a:prstGeom>
            <a:ln w="28575">
              <a:solidFill>
                <a:srgbClr val="35667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0" name="Straight Arrow Connector 1079">
              <a:extLst>
                <a:ext uri="{FF2B5EF4-FFF2-40B4-BE49-F238E27FC236}">
                  <a16:creationId xmlns:a16="http://schemas.microsoft.com/office/drawing/2014/main" id="{AFA1A0E4-B111-C126-70D3-C303F6192278}"/>
                </a:ext>
              </a:extLst>
            </p:cNvPr>
            <p:cNvCxnSpPr>
              <a:cxnSpLocks/>
            </p:cNvCxnSpPr>
            <p:nvPr/>
          </p:nvCxnSpPr>
          <p:spPr>
            <a:xfrm>
              <a:off x="24029943" y="6150360"/>
              <a:ext cx="341472" cy="0"/>
            </a:xfrm>
            <a:prstGeom prst="straightConnector1">
              <a:avLst/>
            </a:prstGeom>
            <a:ln w="28575">
              <a:solidFill>
                <a:srgbClr val="35667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08" name="Group 1107">
              <a:extLst>
                <a:ext uri="{FF2B5EF4-FFF2-40B4-BE49-F238E27FC236}">
                  <a16:creationId xmlns:a16="http://schemas.microsoft.com/office/drawing/2014/main" id="{AA86C79F-E20C-C956-8FEC-D6CC191F1058}"/>
                </a:ext>
              </a:extLst>
            </p:cNvPr>
            <p:cNvGrpSpPr/>
            <p:nvPr/>
          </p:nvGrpSpPr>
          <p:grpSpPr>
            <a:xfrm rot="5400000">
              <a:off x="21873796" y="5811462"/>
              <a:ext cx="1274928" cy="3720310"/>
              <a:chOff x="21737474" y="5394597"/>
              <a:chExt cx="1274928" cy="3720310"/>
            </a:xfrm>
          </p:grpSpPr>
          <p:cxnSp>
            <p:nvCxnSpPr>
              <p:cNvPr id="1104" name="Straight Connector 1103">
                <a:extLst>
                  <a:ext uri="{FF2B5EF4-FFF2-40B4-BE49-F238E27FC236}">
                    <a16:creationId xmlns:a16="http://schemas.microsoft.com/office/drawing/2014/main" id="{307227B2-1709-515D-E686-F1821B7EFC0A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21152247" y="7254752"/>
                <a:ext cx="3720309" cy="0"/>
              </a:xfrm>
              <a:prstGeom prst="line">
                <a:avLst/>
              </a:prstGeom>
              <a:ln w="28575">
                <a:solidFill>
                  <a:srgbClr val="35667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5" name="Straight Arrow Connector 1104">
                <a:extLst>
                  <a:ext uri="{FF2B5EF4-FFF2-40B4-BE49-F238E27FC236}">
                    <a16:creationId xmlns:a16="http://schemas.microsoft.com/office/drawing/2014/main" id="{CD7E96F2-CD2B-2201-79AF-CE1A1489682C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22374938" y="8477443"/>
                <a:ext cx="0" cy="1274928"/>
              </a:xfrm>
              <a:prstGeom prst="straightConnector1">
                <a:avLst/>
              </a:prstGeom>
              <a:ln w="28575">
                <a:solidFill>
                  <a:srgbClr val="35667D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11" name="Rectangle 1110">
              <a:extLst>
                <a:ext uri="{FF2B5EF4-FFF2-40B4-BE49-F238E27FC236}">
                  <a16:creationId xmlns:a16="http://schemas.microsoft.com/office/drawing/2014/main" id="{29B97156-AA36-AB9E-0B33-B84D0B557568}"/>
                </a:ext>
              </a:extLst>
            </p:cNvPr>
            <p:cNvSpPr/>
            <p:nvPr/>
          </p:nvSpPr>
          <p:spPr>
            <a:xfrm>
              <a:off x="20193000" y="7171341"/>
              <a:ext cx="1793412" cy="9880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13" name="Picture 1112">
              <a:extLst>
                <a:ext uri="{FF2B5EF4-FFF2-40B4-BE49-F238E27FC236}">
                  <a16:creationId xmlns:a16="http://schemas.microsoft.com/office/drawing/2014/main" id="{98D202C4-525E-2EA6-5327-DF951A244DD0}"/>
                </a:ext>
              </a:extLst>
            </p:cNvPr>
            <p:cNvPicPr>
              <a:picLocks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70912" y="8633238"/>
              <a:ext cx="614551" cy="362145"/>
            </a:xfrm>
            <a:prstGeom prst="rect">
              <a:avLst/>
            </a:prstGeom>
          </p:spPr>
        </p:pic>
        <p:pic>
          <p:nvPicPr>
            <p:cNvPr id="1114" name="Picture 1113">
              <a:extLst>
                <a:ext uri="{FF2B5EF4-FFF2-40B4-BE49-F238E27FC236}">
                  <a16:creationId xmlns:a16="http://schemas.microsoft.com/office/drawing/2014/main" id="{2DC311D7-F3AA-FC07-B39C-4D9FF4084064}"/>
                </a:ext>
              </a:extLst>
            </p:cNvPr>
            <p:cNvPicPr>
              <a:picLocks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440430" y="8229326"/>
              <a:ext cx="272172" cy="233289"/>
            </a:xfrm>
            <a:prstGeom prst="rect">
              <a:avLst/>
            </a:prstGeom>
          </p:spPr>
        </p:pic>
        <p:sp>
          <p:nvSpPr>
            <p:cNvPr id="1120" name="TextBox 1119">
              <a:extLst>
                <a:ext uri="{FF2B5EF4-FFF2-40B4-BE49-F238E27FC236}">
                  <a16:creationId xmlns:a16="http://schemas.microsoft.com/office/drawing/2014/main" id="{B21E1610-B0B8-019C-61B5-D9721D75E141}"/>
                </a:ext>
              </a:extLst>
            </p:cNvPr>
            <p:cNvSpPr txBox="1"/>
            <p:nvPr/>
          </p:nvSpPr>
          <p:spPr>
            <a:xfrm>
              <a:off x="19714133" y="7331797"/>
              <a:ext cx="200747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SF Pro Semibold" pitchFamily="2" charset="0"/>
                  <a:ea typeface="SF Pro Semibold" pitchFamily="2" charset="0"/>
                  <a:cs typeface="SF Pro Semibold" pitchFamily="2" charset="0"/>
                </a:rPr>
                <a:t>(Subtract noise until        )    </a:t>
              </a:r>
            </a:p>
          </p:txBody>
        </p:sp>
        <p:pic>
          <p:nvPicPr>
            <p:cNvPr id="1121" name="Picture 1120">
              <a:extLst>
                <a:ext uri="{FF2B5EF4-FFF2-40B4-BE49-F238E27FC236}">
                  <a16:creationId xmlns:a16="http://schemas.microsoft.com/office/drawing/2014/main" id="{E73EDE34-0121-D05B-B35A-9FA8D2A1567C}"/>
                </a:ext>
              </a:extLst>
            </p:cNvPr>
            <p:cNvPicPr>
              <a:picLocks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716764" y="7564671"/>
              <a:ext cx="380523" cy="369332"/>
            </a:xfrm>
            <a:prstGeom prst="rect">
              <a:avLst/>
            </a:prstGeom>
          </p:spPr>
        </p:pic>
        <p:cxnSp>
          <p:nvCxnSpPr>
            <p:cNvPr id="1122" name="Straight Arrow Connector 1121">
              <a:extLst>
                <a:ext uri="{FF2B5EF4-FFF2-40B4-BE49-F238E27FC236}">
                  <a16:creationId xmlns:a16="http://schemas.microsoft.com/office/drawing/2014/main" id="{30F15C45-47AF-5B51-A792-C2A98A33B0B9}"/>
                </a:ext>
              </a:extLst>
            </p:cNvPr>
            <p:cNvCxnSpPr>
              <a:cxnSpLocks/>
            </p:cNvCxnSpPr>
            <p:nvPr/>
          </p:nvCxnSpPr>
          <p:spPr>
            <a:xfrm>
              <a:off x="21639741" y="7595624"/>
              <a:ext cx="1043211" cy="0"/>
            </a:xfrm>
            <a:prstGeom prst="straightConnector1">
              <a:avLst/>
            </a:prstGeom>
            <a:ln w="28575">
              <a:solidFill>
                <a:srgbClr val="35667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24" name="Group 1123">
              <a:extLst>
                <a:ext uri="{FF2B5EF4-FFF2-40B4-BE49-F238E27FC236}">
                  <a16:creationId xmlns:a16="http://schemas.microsoft.com/office/drawing/2014/main" id="{C8A3427B-B22B-8D5A-DFAC-C782F6541013}"/>
                </a:ext>
              </a:extLst>
            </p:cNvPr>
            <p:cNvGrpSpPr/>
            <p:nvPr/>
          </p:nvGrpSpPr>
          <p:grpSpPr>
            <a:xfrm>
              <a:off x="22900951" y="7133560"/>
              <a:ext cx="824437" cy="831396"/>
              <a:chOff x="24901975" y="5779262"/>
              <a:chExt cx="2499936" cy="2521037"/>
            </a:xfrm>
          </p:grpSpPr>
          <p:pic>
            <p:nvPicPr>
              <p:cNvPr id="1125" name="Picture 1124">
                <a:extLst>
                  <a:ext uri="{FF2B5EF4-FFF2-40B4-BE49-F238E27FC236}">
                    <a16:creationId xmlns:a16="http://schemas.microsoft.com/office/drawing/2014/main" id="{68F8E488-52C4-C2F6-1A35-71AC1A88FF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2">
                <a:alphaModFix amt="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4901975" y="5779262"/>
                <a:ext cx="2133601" cy="2133600"/>
              </a:xfrm>
              <a:prstGeom prst="rect">
                <a:avLst/>
              </a:prstGeom>
            </p:spPr>
          </p:pic>
          <p:pic>
            <p:nvPicPr>
              <p:cNvPr id="1126" name="Picture 1125">
                <a:extLst>
                  <a:ext uri="{FF2B5EF4-FFF2-40B4-BE49-F238E27FC236}">
                    <a16:creationId xmlns:a16="http://schemas.microsoft.com/office/drawing/2014/main" id="{FE37AA0F-0E10-1F50-53D2-BF162172F4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3">
                <a:alphaModFix amt="72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5018969" y="5889393"/>
                <a:ext cx="2133600" cy="2133600"/>
              </a:xfrm>
              <a:prstGeom prst="rect">
                <a:avLst/>
              </a:prstGeom>
            </p:spPr>
          </p:pic>
          <p:pic>
            <p:nvPicPr>
              <p:cNvPr id="1127" name="Picture 1126">
                <a:extLst>
                  <a:ext uri="{FF2B5EF4-FFF2-40B4-BE49-F238E27FC236}">
                    <a16:creationId xmlns:a16="http://schemas.microsoft.com/office/drawing/2014/main" id="{EC5485BD-E9F9-76E7-5142-92D87E96F2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4">
                <a:alphaModFix amt="38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5143640" y="6026491"/>
                <a:ext cx="2133600" cy="2133600"/>
              </a:xfrm>
              <a:prstGeom prst="rect">
                <a:avLst/>
              </a:prstGeom>
            </p:spPr>
          </p:pic>
          <p:pic>
            <p:nvPicPr>
              <p:cNvPr id="1128" name="Picture 1127">
                <a:extLst>
                  <a:ext uri="{FF2B5EF4-FFF2-40B4-BE49-F238E27FC236}">
                    <a16:creationId xmlns:a16="http://schemas.microsoft.com/office/drawing/2014/main" id="{488D18ED-532D-C5D0-C495-E70ED438B3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5">
                <a:alphaModFix amt="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5268311" y="6166699"/>
                <a:ext cx="2133600" cy="2133600"/>
              </a:xfrm>
              <a:prstGeom prst="rect">
                <a:avLst/>
              </a:prstGeom>
            </p:spPr>
          </p:pic>
        </p:grpSp>
        <p:pic>
          <p:nvPicPr>
            <p:cNvPr id="1129" name="Picture 1128">
              <a:extLst>
                <a:ext uri="{FF2B5EF4-FFF2-40B4-BE49-F238E27FC236}">
                  <a16:creationId xmlns:a16="http://schemas.microsoft.com/office/drawing/2014/main" id="{DC51043E-4A14-7F36-3145-378E5D7E081B}"/>
                </a:ext>
              </a:extLst>
            </p:cNvPr>
            <p:cNvPicPr>
              <a:picLocks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214668" y="7918893"/>
              <a:ext cx="380523" cy="369332"/>
            </a:xfrm>
            <a:prstGeom prst="rect">
              <a:avLst/>
            </a:prstGeom>
          </p:spPr>
        </p:pic>
        <p:grpSp>
          <p:nvGrpSpPr>
            <p:cNvPr id="1138" name="Group 1137">
              <a:extLst>
                <a:ext uri="{FF2B5EF4-FFF2-40B4-BE49-F238E27FC236}">
                  <a16:creationId xmlns:a16="http://schemas.microsoft.com/office/drawing/2014/main" id="{A916B2F1-2599-4D14-41AB-406F7066D2AF}"/>
                </a:ext>
              </a:extLst>
            </p:cNvPr>
            <p:cNvGrpSpPr/>
            <p:nvPr/>
          </p:nvGrpSpPr>
          <p:grpSpPr>
            <a:xfrm>
              <a:off x="20188497" y="5755050"/>
              <a:ext cx="827780" cy="871772"/>
              <a:chOff x="24498351" y="7875444"/>
              <a:chExt cx="827780" cy="871772"/>
            </a:xfrm>
          </p:grpSpPr>
          <p:pic>
            <p:nvPicPr>
              <p:cNvPr id="1139" name="Picture 1138">
                <a:extLst>
                  <a:ext uri="{FF2B5EF4-FFF2-40B4-BE49-F238E27FC236}">
                    <a16:creationId xmlns:a16="http://schemas.microsoft.com/office/drawing/2014/main" id="{BEC1488D-6284-8506-6DA9-6C46ABE64F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6">
                <a:alphaModFix amt="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622321" y="8039452"/>
                <a:ext cx="703810" cy="707764"/>
              </a:xfrm>
              <a:prstGeom prst="rect">
                <a:avLst/>
              </a:prstGeom>
            </p:spPr>
          </p:pic>
          <p:pic>
            <p:nvPicPr>
              <p:cNvPr id="1140" name="Picture 1139">
                <a:extLst>
                  <a:ext uri="{FF2B5EF4-FFF2-40B4-BE49-F238E27FC236}">
                    <a16:creationId xmlns:a16="http://schemas.microsoft.com/office/drawing/2014/main" id="{ABF287ED-2F53-68AD-7AF3-4EC956A39D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7">
                <a:alphaModFix amt="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534687" y="7934343"/>
                <a:ext cx="703810" cy="707764"/>
              </a:xfrm>
              <a:prstGeom prst="rect">
                <a:avLst/>
              </a:prstGeom>
            </p:spPr>
          </p:pic>
          <p:pic>
            <p:nvPicPr>
              <p:cNvPr id="1141" name="Picture 1140">
                <a:extLst>
                  <a:ext uri="{FF2B5EF4-FFF2-40B4-BE49-F238E27FC236}">
                    <a16:creationId xmlns:a16="http://schemas.microsoft.com/office/drawing/2014/main" id="{65BDE31C-2210-5849-3154-F5A34C29FC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7">
                <a:alphaModFix amt="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498351" y="7875444"/>
                <a:ext cx="703810" cy="707764"/>
              </a:xfrm>
              <a:prstGeom prst="rect">
                <a:avLst/>
              </a:prstGeom>
            </p:spPr>
          </p:pic>
          <p:pic>
            <p:nvPicPr>
              <p:cNvPr id="1142" name="Picture 1141">
                <a:extLst>
                  <a:ext uri="{FF2B5EF4-FFF2-40B4-BE49-F238E27FC236}">
                    <a16:creationId xmlns:a16="http://schemas.microsoft.com/office/drawing/2014/main" id="{BDD2FF1B-8E77-5249-21C6-4B9FC88C67C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7">
                <a:alphaModFix amt="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580206" y="7992088"/>
                <a:ext cx="703810" cy="707764"/>
              </a:xfrm>
              <a:prstGeom prst="rect">
                <a:avLst/>
              </a:prstGeom>
            </p:spPr>
          </p:pic>
        </p:grpSp>
        <p:grpSp>
          <p:nvGrpSpPr>
            <p:cNvPr id="1144" name="Group 1143">
              <a:extLst>
                <a:ext uri="{FF2B5EF4-FFF2-40B4-BE49-F238E27FC236}">
                  <a16:creationId xmlns:a16="http://schemas.microsoft.com/office/drawing/2014/main" id="{812F58C4-D504-BA99-67E5-AEE9543BFEAF}"/>
                </a:ext>
              </a:extLst>
            </p:cNvPr>
            <p:cNvGrpSpPr/>
            <p:nvPr/>
          </p:nvGrpSpPr>
          <p:grpSpPr>
            <a:xfrm>
              <a:off x="24517650" y="7819136"/>
              <a:ext cx="815367" cy="820380"/>
              <a:chOff x="20187599" y="5783214"/>
              <a:chExt cx="815367" cy="820380"/>
            </a:xfrm>
          </p:grpSpPr>
          <p:pic>
            <p:nvPicPr>
              <p:cNvPr id="1145" name="Picture 1144">
                <a:extLst>
                  <a:ext uri="{FF2B5EF4-FFF2-40B4-BE49-F238E27FC236}">
                    <a16:creationId xmlns:a16="http://schemas.microsoft.com/office/drawing/2014/main" id="{2DA066E1-438B-64BD-F465-8E39B76FF3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8">
                <a:alphaModFix amt="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187599" y="5783214"/>
                <a:ext cx="695386" cy="699293"/>
              </a:xfrm>
              <a:prstGeom prst="rect">
                <a:avLst/>
              </a:prstGeom>
            </p:spPr>
          </p:pic>
          <p:pic>
            <p:nvPicPr>
              <p:cNvPr id="1146" name="Picture 1145">
                <a:extLst>
                  <a:ext uri="{FF2B5EF4-FFF2-40B4-BE49-F238E27FC236}">
                    <a16:creationId xmlns:a16="http://schemas.microsoft.com/office/drawing/2014/main" id="{1FD41755-752C-25B5-961F-7C8C77BBF8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8">
                <a:alphaModFix amt="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223101" y="5819507"/>
                <a:ext cx="695386" cy="699293"/>
              </a:xfrm>
              <a:prstGeom prst="rect">
                <a:avLst/>
              </a:prstGeom>
            </p:spPr>
          </p:pic>
          <p:pic>
            <p:nvPicPr>
              <p:cNvPr id="1147" name="Picture 1146">
                <a:extLst>
                  <a:ext uri="{FF2B5EF4-FFF2-40B4-BE49-F238E27FC236}">
                    <a16:creationId xmlns:a16="http://schemas.microsoft.com/office/drawing/2014/main" id="{8D141302-3D7C-3D64-469E-A07F76E8CE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8">
                <a:alphaModFix amt="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261809" y="5862119"/>
                <a:ext cx="695386" cy="699293"/>
              </a:xfrm>
              <a:prstGeom prst="rect">
                <a:avLst/>
              </a:prstGeom>
            </p:spPr>
          </p:pic>
          <p:pic>
            <p:nvPicPr>
              <p:cNvPr id="1148" name="Picture 1147">
                <a:extLst>
                  <a:ext uri="{FF2B5EF4-FFF2-40B4-BE49-F238E27FC236}">
                    <a16:creationId xmlns:a16="http://schemas.microsoft.com/office/drawing/2014/main" id="{C33FBFA8-8E63-B3D8-D880-A29C3B7C14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9">
                <a:alphaModFix amt="71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0298758" y="5904301"/>
                <a:ext cx="704208" cy="699293"/>
              </a:xfrm>
              <a:prstGeom prst="rect">
                <a:avLst/>
              </a:prstGeom>
            </p:spPr>
          </p:pic>
        </p:grpSp>
        <p:pic>
          <p:nvPicPr>
            <p:cNvPr id="1149" name="Picture 1148">
              <a:extLst>
                <a:ext uri="{FF2B5EF4-FFF2-40B4-BE49-F238E27FC236}">
                  <a16:creationId xmlns:a16="http://schemas.microsoft.com/office/drawing/2014/main" id="{590B5837-0068-AE19-ACB5-226C639B8016}"/>
                </a:ext>
              </a:extLst>
            </p:cNvPr>
            <p:cNvPicPr>
              <a:picLocks/>
            </p:cNvPicPr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20557022" y="7964818"/>
              <a:ext cx="201934" cy="116112"/>
            </a:xfrm>
            <a:prstGeom prst="rect">
              <a:avLst/>
            </a:prstGeom>
          </p:spPr>
        </p:pic>
        <p:pic>
          <p:nvPicPr>
            <p:cNvPr id="1150" name="Picture 1149">
              <a:extLst>
                <a:ext uri="{FF2B5EF4-FFF2-40B4-BE49-F238E27FC236}">
                  <a16:creationId xmlns:a16="http://schemas.microsoft.com/office/drawing/2014/main" id="{1E5B6016-7C75-B708-344C-556AFFF7BD39}"/>
                </a:ext>
              </a:extLst>
            </p:cNvPr>
            <p:cNvPicPr>
              <a:picLocks/>
            </p:cNvPicPr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20557022" y="7260005"/>
              <a:ext cx="201934" cy="116112"/>
            </a:xfrm>
            <a:prstGeom prst="rect">
              <a:avLst/>
            </a:prstGeom>
          </p:spPr>
        </p:pic>
        <p:sp>
          <p:nvSpPr>
            <p:cNvPr id="1151" name="TextBox 1150">
              <a:extLst>
                <a:ext uri="{FF2B5EF4-FFF2-40B4-BE49-F238E27FC236}">
                  <a16:creationId xmlns:a16="http://schemas.microsoft.com/office/drawing/2014/main" id="{80AB0FEB-AAEB-E59B-D0EC-B6046EA78064}"/>
                </a:ext>
              </a:extLst>
            </p:cNvPr>
            <p:cNvSpPr txBox="1"/>
            <p:nvPr/>
          </p:nvSpPr>
          <p:spPr>
            <a:xfrm>
              <a:off x="25610714" y="5033099"/>
              <a:ext cx="3326940" cy="422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SF Pro Semibold" pitchFamily="2" charset="0"/>
                  <a:ea typeface="SF Pro Semibold" pitchFamily="2" charset="0"/>
                  <a:cs typeface="SF Pro Semibold" pitchFamily="2" charset="0"/>
                </a:rPr>
                <a:t>3D U-Net </a:t>
              </a:r>
              <a:r>
                <a:rPr lang="en-US" sz="2400" dirty="0">
                  <a:solidFill>
                    <a:srgbClr val="008080"/>
                  </a:solidFill>
                  <a:latin typeface="SF Pro Semibold" pitchFamily="2" charset="0"/>
                  <a:ea typeface="SF Pro Semibold" pitchFamily="2" charset="0"/>
                  <a:cs typeface="SF Pro Semibold" pitchFamily="2" charset="0"/>
                </a:rPr>
                <a:t>Noise Predictor</a:t>
              </a:r>
            </a:p>
          </p:txBody>
        </p:sp>
        <p:sp>
          <p:nvSpPr>
            <p:cNvPr id="1152" name="TextBox 1151">
              <a:extLst>
                <a:ext uri="{FF2B5EF4-FFF2-40B4-BE49-F238E27FC236}">
                  <a16:creationId xmlns:a16="http://schemas.microsoft.com/office/drawing/2014/main" id="{1ACCBB82-70BE-35C7-F1E7-F8EEF70FC121}"/>
                </a:ext>
              </a:extLst>
            </p:cNvPr>
            <p:cNvSpPr txBox="1"/>
            <p:nvPr/>
          </p:nvSpPr>
          <p:spPr>
            <a:xfrm>
              <a:off x="30023672" y="5400136"/>
              <a:ext cx="1113581" cy="5921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SF Pro Semibold" pitchFamily="2" charset="0"/>
                  <a:ea typeface="SF Pro Semibold" pitchFamily="2" charset="0"/>
                  <a:cs typeface="SF Pro Semibold" pitchFamily="2" charset="0"/>
                </a:rPr>
                <a:t>Predicted </a:t>
              </a:r>
            </a:p>
            <a:p>
              <a:pPr algn="ctr"/>
              <a:r>
                <a:rPr lang="en-US" dirty="0">
                  <a:latin typeface="SF Pro Semibold" pitchFamily="2" charset="0"/>
                  <a:ea typeface="SF Pro Semibold" pitchFamily="2" charset="0"/>
                  <a:cs typeface="SF Pro Semibold" pitchFamily="2" charset="0"/>
                </a:rPr>
                <a:t>Noise</a:t>
              </a:r>
            </a:p>
          </p:txBody>
        </p:sp>
      </p:grpSp>
      <p:sp>
        <p:nvSpPr>
          <p:cNvPr id="1153" name="TextBox 1152">
            <a:extLst>
              <a:ext uri="{FF2B5EF4-FFF2-40B4-BE49-F238E27FC236}">
                <a16:creationId xmlns:a16="http://schemas.microsoft.com/office/drawing/2014/main" id="{A8663C0A-9553-5DAF-2E62-23B8815E0094}"/>
              </a:ext>
            </a:extLst>
          </p:cNvPr>
          <p:cNvSpPr txBox="1"/>
          <p:nvPr/>
        </p:nvSpPr>
        <p:spPr>
          <a:xfrm>
            <a:off x="19895424" y="9490542"/>
            <a:ext cx="624840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L1 loss function:</a:t>
            </a:r>
          </a:p>
          <a:p>
            <a:r>
              <a:rPr lang="en-US" dirty="0"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Increased to                      denoising timesteps</a:t>
            </a:r>
          </a:p>
          <a:p>
            <a:r>
              <a:rPr lang="en-US" dirty="0"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Trained for 245000 iterations (127 hours)</a:t>
            </a:r>
          </a:p>
          <a:p>
            <a:r>
              <a:rPr lang="en-US" dirty="0">
                <a:solidFill>
                  <a:srgbClr val="008080"/>
                </a:solidFill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New:</a:t>
            </a:r>
            <a:r>
              <a:rPr lang="en-US" dirty="0"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 learning rate decay: </a:t>
            </a:r>
          </a:p>
          <a:p>
            <a:r>
              <a:rPr lang="en-US" dirty="0"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                                                                                          </a:t>
            </a:r>
          </a:p>
          <a:p>
            <a:r>
              <a:rPr lang="en-US" dirty="0"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Cosine noise schedule for controlled noise addition</a:t>
            </a:r>
          </a:p>
          <a:p>
            <a:endParaRPr lang="en-US" dirty="0">
              <a:latin typeface="SF Pro Semibold" pitchFamily="2" charset="0"/>
              <a:ea typeface="SF Pro Semibold" pitchFamily="2" charset="0"/>
              <a:cs typeface="SF Pro Semibold" pitchFamily="2" charset="0"/>
            </a:endParaRPr>
          </a:p>
          <a:p>
            <a:endParaRPr lang="en-US" dirty="0">
              <a:latin typeface="SF Pro Semibold" pitchFamily="2" charset="0"/>
              <a:ea typeface="SF Pro Semibold" pitchFamily="2" charset="0"/>
              <a:cs typeface="SF Pro Semibold" pitchFamily="2" charset="0"/>
            </a:endParaRPr>
          </a:p>
        </p:txBody>
      </p:sp>
      <p:pic>
        <p:nvPicPr>
          <p:cNvPr id="1154" name="Picture 1153">
            <a:extLst>
              <a:ext uri="{FF2B5EF4-FFF2-40B4-BE49-F238E27FC236}">
                <a16:creationId xmlns:a16="http://schemas.microsoft.com/office/drawing/2014/main" id="{BFB7E26C-FDB2-F806-A761-EF8EDFD5786C}"/>
              </a:ext>
            </a:extLst>
          </p:cNvPr>
          <p:cNvPicPr>
            <a:picLocks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97337" y="9490542"/>
            <a:ext cx="1868924" cy="385651"/>
          </a:xfrm>
          <a:prstGeom prst="rect">
            <a:avLst/>
          </a:prstGeom>
        </p:spPr>
      </p:pic>
      <p:pic>
        <p:nvPicPr>
          <p:cNvPr id="1155" name="Picture 1154">
            <a:extLst>
              <a:ext uri="{FF2B5EF4-FFF2-40B4-BE49-F238E27FC236}">
                <a16:creationId xmlns:a16="http://schemas.microsoft.com/office/drawing/2014/main" id="{205636BD-0BCA-D735-8C7E-DB580686A061}"/>
              </a:ext>
            </a:extLst>
          </p:cNvPr>
          <p:cNvPicPr>
            <a:picLocks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41983" y="9838459"/>
            <a:ext cx="989793" cy="270713"/>
          </a:xfrm>
          <a:prstGeom prst="rect">
            <a:avLst/>
          </a:prstGeom>
        </p:spPr>
      </p:pic>
      <p:sp>
        <p:nvSpPr>
          <p:cNvPr id="1160" name="TextBox 1159">
            <a:extLst>
              <a:ext uri="{FF2B5EF4-FFF2-40B4-BE49-F238E27FC236}">
                <a16:creationId xmlns:a16="http://schemas.microsoft.com/office/drawing/2014/main" id="{B71413A9-9E29-6FD6-8208-4E9B38013928}"/>
              </a:ext>
            </a:extLst>
          </p:cNvPr>
          <p:cNvSpPr txBox="1"/>
          <p:nvPr/>
        </p:nvSpPr>
        <p:spPr>
          <a:xfrm>
            <a:off x="26369768" y="10934581"/>
            <a:ext cx="55142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Figures 5 and 6: Denoising Process Where Added Noise is Predicted by a 3D U-Net. U-Net Architecture Originally Displayed in [4].</a:t>
            </a:r>
          </a:p>
        </p:txBody>
      </p:sp>
      <p:sp>
        <p:nvSpPr>
          <p:cNvPr id="1161" name="TextBox 1160">
            <a:extLst>
              <a:ext uri="{FF2B5EF4-FFF2-40B4-BE49-F238E27FC236}">
                <a16:creationId xmlns:a16="http://schemas.microsoft.com/office/drawing/2014/main" id="{64A971BE-BA47-0971-FB83-D5185E132FB0}"/>
              </a:ext>
            </a:extLst>
          </p:cNvPr>
          <p:cNvSpPr txBox="1"/>
          <p:nvPr/>
        </p:nvSpPr>
        <p:spPr>
          <a:xfrm>
            <a:off x="13473519" y="11010526"/>
            <a:ext cx="41331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Figure 4: Anatomical Mask Sample Before and After Head Addition [1]</a:t>
            </a:r>
          </a:p>
        </p:txBody>
      </p:sp>
      <p:sp>
        <p:nvSpPr>
          <p:cNvPr id="1163" name="Left Brace 1162">
            <a:extLst>
              <a:ext uri="{FF2B5EF4-FFF2-40B4-BE49-F238E27FC236}">
                <a16:creationId xmlns:a16="http://schemas.microsoft.com/office/drawing/2014/main" id="{E11301E1-51DF-51E8-31CB-8D66CCE0033A}"/>
              </a:ext>
            </a:extLst>
          </p:cNvPr>
          <p:cNvSpPr/>
          <p:nvPr/>
        </p:nvSpPr>
        <p:spPr>
          <a:xfrm rot="5400000">
            <a:off x="27714272" y="2612885"/>
            <a:ext cx="502253" cy="6248400"/>
          </a:xfrm>
          <a:prstGeom prst="leftBrace">
            <a:avLst>
              <a:gd name="adj1" fmla="val 87939"/>
              <a:gd name="adj2" fmla="val 5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64" name="Picture 1163">
            <a:extLst>
              <a:ext uri="{FF2B5EF4-FFF2-40B4-BE49-F238E27FC236}">
                <a16:creationId xmlns:a16="http://schemas.microsoft.com/office/drawing/2014/main" id="{BFF0BEAB-742B-34A3-35AD-5DCA30BA257A}"/>
              </a:ext>
            </a:extLst>
          </p:cNvPr>
          <p:cNvPicPr>
            <a:picLocks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27768" y="10639026"/>
            <a:ext cx="5286424" cy="270713"/>
          </a:xfrm>
          <a:prstGeom prst="rect">
            <a:avLst/>
          </a:prstGeom>
        </p:spPr>
      </p:pic>
      <p:sp>
        <p:nvSpPr>
          <p:cNvPr id="1028" name="TextBox 1027">
            <a:extLst>
              <a:ext uri="{FF2B5EF4-FFF2-40B4-BE49-F238E27FC236}">
                <a16:creationId xmlns:a16="http://schemas.microsoft.com/office/drawing/2014/main" id="{EEEC5278-6AC1-F369-7329-65C79AC09A4F}"/>
              </a:ext>
            </a:extLst>
          </p:cNvPr>
          <p:cNvSpPr txBox="1"/>
          <p:nvPr/>
        </p:nvSpPr>
        <p:spPr>
          <a:xfrm>
            <a:off x="11741351" y="12598468"/>
            <a:ext cx="32060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333333"/>
                </a:solidFill>
                <a:latin typeface="SF Pro Heavy" pitchFamily="2" charset="0"/>
                <a:ea typeface="SF Pro Heavy" pitchFamily="2" charset="0"/>
                <a:cs typeface="SF Pro Heavy" pitchFamily="2" charset="0"/>
              </a:rPr>
              <a:t>Mask Augmentation</a:t>
            </a:r>
          </a:p>
        </p:txBody>
      </p:sp>
      <p:pic>
        <p:nvPicPr>
          <p:cNvPr id="1034" name="Picture 1033">
            <a:extLst>
              <a:ext uri="{FF2B5EF4-FFF2-40B4-BE49-F238E27FC236}">
                <a16:creationId xmlns:a16="http://schemas.microsoft.com/office/drawing/2014/main" id="{CAEC6E89-D8C6-28AA-D934-41B0EEDECEF9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5689" y="13091860"/>
            <a:ext cx="1575961" cy="1575961"/>
          </a:xfrm>
          <a:prstGeom prst="rect">
            <a:avLst/>
          </a:prstGeom>
        </p:spPr>
      </p:pic>
      <p:grpSp>
        <p:nvGrpSpPr>
          <p:cNvPr id="1037" name="Group 1036">
            <a:extLst>
              <a:ext uri="{FF2B5EF4-FFF2-40B4-BE49-F238E27FC236}">
                <a16:creationId xmlns:a16="http://schemas.microsoft.com/office/drawing/2014/main" id="{DD4FB8CA-D196-0DFC-1FFB-FD48F738585D}"/>
              </a:ext>
            </a:extLst>
          </p:cNvPr>
          <p:cNvGrpSpPr/>
          <p:nvPr/>
        </p:nvGrpSpPr>
        <p:grpSpPr>
          <a:xfrm>
            <a:off x="11647083" y="14674092"/>
            <a:ext cx="1647477" cy="369332"/>
            <a:chOff x="11872312" y="15159491"/>
            <a:chExt cx="1647477" cy="369332"/>
          </a:xfrm>
        </p:grpSpPr>
        <p:sp>
          <p:nvSpPr>
            <p:cNvPr id="1036" name="TextBox 1035">
              <a:extLst>
                <a:ext uri="{FF2B5EF4-FFF2-40B4-BE49-F238E27FC236}">
                  <a16:creationId xmlns:a16="http://schemas.microsoft.com/office/drawing/2014/main" id="{D6D83A04-0569-C95B-8C0E-6F2CD145D5EB}"/>
                </a:ext>
              </a:extLst>
            </p:cNvPr>
            <p:cNvSpPr txBox="1"/>
            <p:nvPr/>
          </p:nvSpPr>
          <p:spPr>
            <a:xfrm>
              <a:off x="11872312" y="15159491"/>
              <a:ext cx="16474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SF Pro Semibold" pitchFamily="2" charset="0"/>
                  <a:ea typeface="SF Pro Semibold" pitchFamily="2" charset="0"/>
                  <a:cs typeface="SF Pro Semibold" pitchFamily="2" charset="0"/>
                </a:rPr>
                <a:t>Mask</a:t>
              </a:r>
            </a:p>
          </p:txBody>
        </p:sp>
        <p:pic>
          <p:nvPicPr>
            <p:cNvPr id="1035" name="Picture 1034">
              <a:extLst>
                <a:ext uri="{FF2B5EF4-FFF2-40B4-BE49-F238E27FC236}">
                  <a16:creationId xmlns:a16="http://schemas.microsoft.com/office/drawing/2014/main" id="{8E1C250C-BF1C-9A7A-229F-1DCD76594C81}"/>
                </a:ext>
              </a:extLst>
            </p:cNvPr>
            <p:cNvPicPr>
              <a:picLocks/>
            </p:cNvPicPr>
            <p:nvPr/>
          </p:nvPicPr>
          <p:blipFill>
            <a:blip r:embed="rId4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32614" y="15205276"/>
              <a:ext cx="295682" cy="277761"/>
            </a:xfrm>
            <a:prstGeom prst="rect">
              <a:avLst/>
            </a:prstGeom>
          </p:spPr>
        </p:pic>
      </p:grpSp>
      <p:pic>
        <p:nvPicPr>
          <p:cNvPr id="1040" name="Picture 1039">
            <a:extLst>
              <a:ext uri="{FF2B5EF4-FFF2-40B4-BE49-F238E27FC236}">
                <a16:creationId xmlns:a16="http://schemas.microsoft.com/office/drawing/2014/main" id="{A28BB81E-7DD9-1567-5542-C361B0E3B6E9}"/>
              </a:ext>
            </a:extLst>
          </p:cNvPr>
          <p:cNvPicPr>
            <a:picLocks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10905" y="13562017"/>
            <a:ext cx="697159" cy="635645"/>
          </a:xfrm>
          <a:prstGeom prst="rect">
            <a:avLst/>
          </a:prstGeom>
        </p:spPr>
      </p:pic>
      <p:sp>
        <p:nvSpPr>
          <p:cNvPr id="1041" name="Rounded Rectangle 1040">
            <a:extLst>
              <a:ext uri="{FF2B5EF4-FFF2-40B4-BE49-F238E27FC236}">
                <a16:creationId xmlns:a16="http://schemas.microsoft.com/office/drawing/2014/main" id="{4B64F1F9-25BB-AADA-FA6F-53047534CA32}"/>
              </a:ext>
            </a:extLst>
          </p:cNvPr>
          <p:cNvSpPr/>
          <p:nvPr/>
        </p:nvSpPr>
        <p:spPr>
          <a:xfrm>
            <a:off x="14460348" y="13060133"/>
            <a:ext cx="6529866" cy="1798625"/>
          </a:xfrm>
          <a:prstGeom prst="roundRect">
            <a:avLst/>
          </a:prstGeom>
          <a:noFill/>
          <a:ln w="1905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2" name="TextBox 1041">
            <a:extLst>
              <a:ext uri="{FF2B5EF4-FFF2-40B4-BE49-F238E27FC236}">
                <a16:creationId xmlns:a16="http://schemas.microsoft.com/office/drawing/2014/main" id="{D0A566D6-1873-02B4-DC87-9EA47CCBEA72}"/>
              </a:ext>
            </a:extLst>
          </p:cNvPr>
          <p:cNvSpPr txBox="1"/>
          <p:nvPr/>
        </p:nvSpPr>
        <p:spPr>
          <a:xfrm>
            <a:off x="15990619" y="13100485"/>
            <a:ext cx="3407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8080"/>
                </a:solidFill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Mask Transformation Protocol</a:t>
            </a:r>
          </a:p>
        </p:txBody>
      </p:sp>
      <p:sp>
        <p:nvSpPr>
          <p:cNvPr id="1044" name="TextBox 1043">
            <a:extLst>
              <a:ext uri="{FF2B5EF4-FFF2-40B4-BE49-F238E27FC236}">
                <a16:creationId xmlns:a16="http://schemas.microsoft.com/office/drawing/2014/main" id="{DBB8199A-F497-913C-DC69-FB61B4CBFFE2}"/>
              </a:ext>
            </a:extLst>
          </p:cNvPr>
          <p:cNvSpPr txBox="1"/>
          <p:nvPr/>
        </p:nvSpPr>
        <p:spPr>
          <a:xfrm>
            <a:off x="14590146" y="13545003"/>
            <a:ext cx="63057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1. With probability 0.5, set                                 . Otherwise,                   .</a:t>
            </a:r>
          </a:p>
          <a:p>
            <a:r>
              <a:rPr lang="en-US" dirty="0"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2. Scale         by a random factor     in the interval                     to produce       .  [Repeat #2 until         has a head region within the image bounds]. </a:t>
            </a:r>
          </a:p>
        </p:txBody>
      </p:sp>
      <p:pic>
        <p:nvPicPr>
          <p:cNvPr id="1047" name="Picture 1046">
            <a:extLst>
              <a:ext uri="{FF2B5EF4-FFF2-40B4-BE49-F238E27FC236}">
                <a16:creationId xmlns:a16="http://schemas.microsoft.com/office/drawing/2014/main" id="{FC710A4B-D2EF-93E4-4F94-059BE7140500}"/>
              </a:ext>
            </a:extLst>
          </p:cNvPr>
          <p:cNvPicPr>
            <a:picLocks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50083" y="13586963"/>
            <a:ext cx="1546834" cy="327372"/>
          </a:xfrm>
          <a:prstGeom prst="rect">
            <a:avLst/>
          </a:prstGeom>
        </p:spPr>
      </p:pic>
      <p:pic>
        <p:nvPicPr>
          <p:cNvPr id="1053" name="Picture 1052">
            <a:extLst>
              <a:ext uri="{FF2B5EF4-FFF2-40B4-BE49-F238E27FC236}">
                <a16:creationId xmlns:a16="http://schemas.microsoft.com/office/drawing/2014/main" id="{EC8E9E12-4217-DC4D-4B8F-10F2A921830D}"/>
              </a:ext>
            </a:extLst>
          </p:cNvPr>
          <p:cNvPicPr>
            <a:picLocks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31463" y="13612494"/>
            <a:ext cx="888538" cy="267347"/>
          </a:xfrm>
          <a:prstGeom prst="rect">
            <a:avLst/>
          </a:prstGeom>
        </p:spPr>
      </p:pic>
      <p:pic>
        <p:nvPicPr>
          <p:cNvPr id="1067" name="Picture 1066">
            <a:extLst>
              <a:ext uri="{FF2B5EF4-FFF2-40B4-BE49-F238E27FC236}">
                <a16:creationId xmlns:a16="http://schemas.microsoft.com/office/drawing/2014/main" id="{E76F56A4-7BD9-B4CD-D10C-F4FB6A577AF9}"/>
              </a:ext>
            </a:extLst>
          </p:cNvPr>
          <p:cNvPicPr>
            <a:picLocks/>
          </p:cNvPicPr>
          <p:nvPr/>
        </p:nvPicPr>
        <p:blipFill>
          <a:blip r:embed="rId4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67833" y="13864453"/>
            <a:ext cx="352817" cy="285613"/>
          </a:xfrm>
          <a:prstGeom prst="rect">
            <a:avLst/>
          </a:prstGeom>
        </p:spPr>
      </p:pic>
      <p:pic>
        <p:nvPicPr>
          <p:cNvPr id="1069" name="Picture 1068">
            <a:extLst>
              <a:ext uri="{FF2B5EF4-FFF2-40B4-BE49-F238E27FC236}">
                <a16:creationId xmlns:a16="http://schemas.microsoft.com/office/drawing/2014/main" id="{E3A04F5F-FAE5-5BBD-F16B-FB0153FA3A2D}"/>
              </a:ext>
            </a:extLst>
          </p:cNvPr>
          <p:cNvPicPr>
            <a:picLocks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8146" y="13895644"/>
            <a:ext cx="187910" cy="244283"/>
          </a:xfrm>
          <a:prstGeom prst="rect">
            <a:avLst/>
          </a:prstGeom>
        </p:spPr>
      </p:pic>
      <p:pic>
        <p:nvPicPr>
          <p:cNvPr id="1070" name="Picture 1069">
            <a:extLst>
              <a:ext uri="{FF2B5EF4-FFF2-40B4-BE49-F238E27FC236}">
                <a16:creationId xmlns:a16="http://schemas.microsoft.com/office/drawing/2014/main" id="{92251C24-3B78-BC11-288E-095E74AB7DE5}"/>
              </a:ext>
            </a:extLst>
          </p:cNvPr>
          <p:cNvPicPr>
            <a:picLocks/>
          </p:cNvPicPr>
          <p:nvPr/>
        </p:nvPicPr>
        <p:blipFill>
          <a:blip r:embed="rId5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35258" y="13860391"/>
            <a:ext cx="983368" cy="289675"/>
          </a:xfrm>
          <a:prstGeom prst="rect">
            <a:avLst/>
          </a:prstGeom>
        </p:spPr>
      </p:pic>
      <p:pic>
        <p:nvPicPr>
          <p:cNvPr id="1071" name="Picture 1070">
            <a:extLst>
              <a:ext uri="{FF2B5EF4-FFF2-40B4-BE49-F238E27FC236}">
                <a16:creationId xmlns:a16="http://schemas.microsoft.com/office/drawing/2014/main" id="{0270CFD8-2AD8-1F0A-905E-DA449F4C8302}"/>
              </a:ext>
            </a:extLst>
          </p:cNvPr>
          <p:cNvPicPr>
            <a:picLocks/>
          </p:cNvPicPr>
          <p:nvPr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94598" y="14139339"/>
            <a:ext cx="404053" cy="286203"/>
          </a:xfrm>
          <a:prstGeom prst="rect">
            <a:avLst/>
          </a:prstGeom>
        </p:spPr>
      </p:pic>
      <p:pic>
        <p:nvPicPr>
          <p:cNvPr id="1073" name="Picture 1072">
            <a:extLst>
              <a:ext uri="{FF2B5EF4-FFF2-40B4-BE49-F238E27FC236}">
                <a16:creationId xmlns:a16="http://schemas.microsoft.com/office/drawing/2014/main" id="{2CD903FA-E12E-4FB6-472D-B8F58A33A019}"/>
              </a:ext>
            </a:extLst>
          </p:cNvPr>
          <p:cNvPicPr>
            <a:picLocks/>
          </p:cNvPicPr>
          <p:nvPr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76373" y="14123290"/>
            <a:ext cx="404053" cy="286203"/>
          </a:xfrm>
          <a:prstGeom prst="rect">
            <a:avLst/>
          </a:prstGeom>
        </p:spPr>
      </p:pic>
      <p:pic>
        <p:nvPicPr>
          <p:cNvPr id="1074" name="Picture 1073">
            <a:extLst>
              <a:ext uri="{FF2B5EF4-FFF2-40B4-BE49-F238E27FC236}">
                <a16:creationId xmlns:a16="http://schemas.microsoft.com/office/drawing/2014/main" id="{D503CC57-1E93-6ECE-25DA-6DEF2C166E44}"/>
              </a:ext>
            </a:extLst>
          </p:cNvPr>
          <p:cNvPicPr>
            <a:picLocks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8869762" y="14912379"/>
            <a:ext cx="697159" cy="635645"/>
          </a:xfrm>
          <a:prstGeom prst="rect">
            <a:avLst/>
          </a:prstGeom>
        </p:spPr>
      </p:pic>
      <p:pic>
        <p:nvPicPr>
          <p:cNvPr id="1081" name="Picture 1080">
            <a:extLst>
              <a:ext uri="{FF2B5EF4-FFF2-40B4-BE49-F238E27FC236}">
                <a16:creationId xmlns:a16="http://schemas.microsoft.com/office/drawing/2014/main" id="{E4927648-E067-7DC1-F3AF-0248582550AE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8430198" y="15671148"/>
            <a:ext cx="1572900" cy="1575961"/>
          </a:xfrm>
          <a:prstGeom prst="rect">
            <a:avLst/>
          </a:prstGeom>
        </p:spPr>
      </p:pic>
      <p:sp>
        <p:nvSpPr>
          <p:cNvPr id="1082" name="TextBox 1081">
            <a:extLst>
              <a:ext uri="{FF2B5EF4-FFF2-40B4-BE49-F238E27FC236}">
                <a16:creationId xmlns:a16="http://schemas.microsoft.com/office/drawing/2014/main" id="{7145CB2A-DA85-BE8F-CD6A-937029E69533}"/>
              </a:ext>
            </a:extLst>
          </p:cNvPr>
          <p:cNvSpPr txBox="1"/>
          <p:nvPr/>
        </p:nvSpPr>
        <p:spPr>
          <a:xfrm>
            <a:off x="18131185" y="17311672"/>
            <a:ext cx="1702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Modified Mask</a:t>
            </a:r>
          </a:p>
        </p:txBody>
      </p:sp>
      <p:pic>
        <p:nvPicPr>
          <p:cNvPr id="1083" name="Picture 1082">
            <a:extLst>
              <a:ext uri="{FF2B5EF4-FFF2-40B4-BE49-F238E27FC236}">
                <a16:creationId xmlns:a16="http://schemas.microsoft.com/office/drawing/2014/main" id="{B7B466A1-E822-CE13-12A0-0031D9163C43}"/>
              </a:ext>
            </a:extLst>
          </p:cNvPr>
          <p:cNvPicPr>
            <a:picLocks/>
          </p:cNvPicPr>
          <p:nvPr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55470" y="17353236"/>
            <a:ext cx="404053" cy="286203"/>
          </a:xfrm>
          <a:prstGeom prst="rect">
            <a:avLst/>
          </a:prstGeom>
        </p:spPr>
      </p:pic>
      <p:sp>
        <p:nvSpPr>
          <p:cNvPr id="1088" name="Rectangle 1087">
            <a:extLst>
              <a:ext uri="{FF2B5EF4-FFF2-40B4-BE49-F238E27FC236}">
                <a16:creationId xmlns:a16="http://schemas.microsoft.com/office/drawing/2014/main" id="{1F4C2561-F714-40B1-CA8B-C1598512A561}"/>
              </a:ext>
            </a:extLst>
          </p:cNvPr>
          <p:cNvSpPr/>
          <p:nvPr/>
        </p:nvSpPr>
        <p:spPr>
          <a:xfrm>
            <a:off x="18666626" y="15803178"/>
            <a:ext cx="1103432" cy="131290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87" name="Picture 1086">
            <a:extLst>
              <a:ext uri="{FF2B5EF4-FFF2-40B4-BE49-F238E27FC236}">
                <a16:creationId xmlns:a16="http://schemas.microsoft.com/office/drawing/2014/main" id="{817A91C1-AFEF-1CA6-9819-E969D6F91272}"/>
              </a:ext>
            </a:extLst>
          </p:cNvPr>
          <p:cNvPicPr>
            <a:picLocks noChangeAspect="1"/>
          </p:cNvPicPr>
          <p:nvPr/>
        </p:nvPicPr>
        <p:blipFill>
          <a:blip r:embed="rId5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18715349" y="15795642"/>
            <a:ext cx="1036997" cy="1189422"/>
          </a:xfrm>
          <a:prstGeom prst="rect">
            <a:avLst/>
          </a:prstGeom>
        </p:spPr>
      </p:pic>
      <p:sp>
        <p:nvSpPr>
          <p:cNvPr id="1089" name="TextBox 1088">
            <a:extLst>
              <a:ext uri="{FF2B5EF4-FFF2-40B4-BE49-F238E27FC236}">
                <a16:creationId xmlns:a16="http://schemas.microsoft.com/office/drawing/2014/main" id="{E014E989-AF5B-74D7-62EC-730574F0EBA9}"/>
              </a:ext>
            </a:extLst>
          </p:cNvPr>
          <p:cNvSpPr txBox="1"/>
          <p:nvPr/>
        </p:nvSpPr>
        <p:spPr>
          <a:xfrm>
            <a:off x="11768743" y="15453094"/>
            <a:ext cx="652986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     2 augmentations per mask yielded 2124 transformed anatomical masks</a:t>
            </a:r>
          </a:p>
          <a:p>
            <a:r>
              <a:rPr lang="en-US" i="1" dirty="0">
                <a:latin typeface="SF Pro Heavy" pitchFamily="2" charset="0"/>
                <a:ea typeface="SF Pro Heavy" pitchFamily="2" charset="0"/>
                <a:cs typeface="SF Pro Heavy" pitchFamily="2" charset="0"/>
              </a:rPr>
              <a:t>        (346 discarded after failing to preserve the head 	region)</a:t>
            </a:r>
          </a:p>
          <a:p>
            <a:endParaRPr lang="en-US" dirty="0">
              <a:latin typeface="SF Pro Semibold" pitchFamily="2" charset="0"/>
              <a:ea typeface="SF Pro Semibold" pitchFamily="2" charset="0"/>
              <a:cs typeface="SF Pro Semibold" pitchFamily="2" charset="0"/>
            </a:endParaRPr>
          </a:p>
          <a:p>
            <a:r>
              <a:rPr lang="en-US" dirty="0"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     Over 48 hours, GliomaGen was used to generate the corresponding MR modalities for each mask, yielding a synthetic dataset with 2124 subjects.</a:t>
            </a:r>
          </a:p>
          <a:p>
            <a:endParaRPr lang="en-US" dirty="0">
              <a:latin typeface="SF Pro Semibold" pitchFamily="2" charset="0"/>
              <a:ea typeface="SF Pro Semibold" pitchFamily="2" charset="0"/>
              <a:cs typeface="SF Pro Semibold" pitchFamily="2" charset="0"/>
            </a:endParaRPr>
          </a:p>
          <a:p>
            <a:endParaRPr lang="en-US" dirty="0">
              <a:latin typeface="SF Pro Semibold" pitchFamily="2" charset="0"/>
              <a:ea typeface="SF Pro Semibold" pitchFamily="2" charset="0"/>
              <a:cs typeface="SF Pro Semibold" pitchFamily="2" charset="0"/>
            </a:endParaRPr>
          </a:p>
          <a:p>
            <a:endParaRPr lang="en-US" dirty="0">
              <a:latin typeface="SF Pro Semibold" pitchFamily="2" charset="0"/>
              <a:ea typeface="SF Pro Semibold" pitchFamily="2" charset="0"/>
              <a:cs typeface="SF Pro Semibold" pitchFamily="2" charset="0"/>
            </a:endParaRPr>
          </a:p>
        </p:txBody>
      </p:sp>
      <p:sp>
        <p:nvSpPr>
          <p:cNvPr id="1093" name="Rectangle 1092">
            <a:extLst>
              <a:ext uri="{FF2B5EF4-FFF2-40B4-BE49-F238E27FC236}">
                <a16:creationId xmlns:a16="http://schemas.microsoft.com/office/drawing/2014/main" id="{DD2B4F07-A60C-F8F3-7B89-1212973087C1}"/>
              </a:ext>
            </a:extLst>
          </p:cNvPr>
          <p:cNvSpPr/>
          <p:nvPr/>
        </p:nvSpPr>
        <p:spPr>
          <a:xfrm>
            <a:off x="11865689" y="15554694"/>
            <a:ext cx="173911" cy="173911"/>
          </a:xfrm>
          <a:prstGeom prst="rect">
            <a:avLst/>
          </a:prstGeom>
          <a:solidFill>
            <a:srgbClr val="00808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6" name="Rectangle 1095">
            <a:extLst>
              <a:ext uri="{FF2B5EF4-FFF2-40B4-BE49-F238E27FC236}">
                <a16:creationId xmlns:a16="http://schemas.microsoft.com/office/drawing/2014/main" id="{3F5A1550-C81E-6386-2239-B029470E8AF2}"/>
              </a:ext>
            </a:extLst>
          </p:cNvPr>
          <p:cNvSpPr/>
          <p:nvPr/>
        </p:nvSpPr>
        <p:spPr>
          <a:xfrm>
            <a:off x="11865689" y="16918669"/>
            <a:ext cx="173911" cy="173911"/>
          </a:xfrm>
          <a:prstGeom prst="rect">
            <a:avLst/>
          </a:prstGeom>
          <a:solidFill>
            <a:srgbClr val="00808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7" name="TextBox 1096">
            <a:extLst>
              <a:ext uri="{FF2B5EF4-FFF2-40B4-BE49-F238E27FC236}">
                <a16:creationId xmlns:a16="http://schemas.microsoft.com/office/drawing/2014/main" id="{D1B1000F-D386-1DF0-350A-9AF8AEDAB08E}"/>
              </a:ext>
            </a:extLst>
          </p:cNvPr>
          <p:cNvSpPr txBox="1"/>
          <p:nvPr/>
        </p:nvSpPr>
        <p:spPr>
          <a:xfrm>
            <a:off x="25527000" y="15759165"/>
            <a:ext cx="6376232" cy="2031325"/>
          </a:xfrm>
          <a:prstGeom prst="rect">
            <a:avLst/>
          </a:prstGeom>
          <a:noFill/>
        </p:spPr>
        <p:txBody>
          <a:bodyPr wrap="square" numCol="3" rtlCol="0">
            <a:spAutoFit/>
          </a:bodyPr>
          <a:lstStyle/>
          <a:p>
            <a:pPr algn="ctr"/>
            <a:r>
              <a:rPr lang="en-US" dirty="0">
                <a:solidFill>
                  <a:schemeClr val="accent6"/>
                </a:solidFill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1235R</a:t>
            </a:r>
          </a:p>
          <a:p>
            <a:pPr algn="ctr"/>
            <a:r>
              <a:rPr lang="en-US" dirty="0">
                <a:solidFill>
                  <a:schemeClr val="accent6"/>
                </a:solidFill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1235R </a:t>
            </a:r>
            <a:r>
              <a:rPr lang="en-US" dirty="0"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+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2124S</a:t>
            </a:r>
          </a:p>
          <a:p>
            <a:pPr algn="ctr"/>
            <a:endParaRPr lang="en-US" dirty="0">
              <a:solidFill>
                <a:schemeClr val="accent6"/>
              </a:solidFill>
              <a:latin typeface="SF Pro Semibold" pitchFamily="2" charset="0"/>
              <a:ea typeface="SF Pro Semibold" pitchFamily="2" charset="0"/>
              <a:cs typeface="SF Pro Semibold" pitchFamily="2" charset="0"/>
            </a:endParaRPr>
          </a:p>
          <a:p>
            <a:pPr algn="ctr"/>
            <a:endParaRPr lang="en-US" dirty="0">
              <a:solidFill>
                <a:schemeClr val="accent6"/>
              </a:solidFill>
              <a:latin typeface="SF Pro Semibold" pitchFamily="2" charset="0"/>
              <a:ea typeface="SF Pro Semibold" pitchFamily="2" charset="0"/>
              <a:cs typeface="SF Pro Semibold" pitchFamily="2" charset="0"/>
            </a:endParaRPr>
          </a:p>
          <a:p>
            <a:pPr algn="ctr"/>
            <a:endParaRPr lang="en-US" dirty="0">
              <a:solidFill>
                <a:schemeClr val="accent6"/>
              </a:solidFill>
              <a:latin typeface="SF Pro Semibold" pitchFamily="2" charset="0"/>
              <a:ea typeface="SF Pro Semibold" pitchFamily="2" charset="0"/>
              <a:cs typeface="SF Pro Semibold" pitchFamily="2" charset="0"/>
            </a:endParaRPr>
          </a:p>
          <a:p>
            <a:pPr algn="ctr"/>
            <a:endParaRPr lang="en-US" dirty="0">
              <a:solidFill>
                <a:schemeClr val="accent6"/>
              </a:solidFill>
              <a:latin typeface="SF Pro Semibold" pitchFamily="2" charset="0"/>
              <a:ea typeface="SF Pro Semibold" pitchFamily="2" charset="0"/>
              <a:cs typeface="SF Pro Semibold" pitchFamily="2" charset="0"/>
            </a:endParaRPr>
          </a:p>
          <a:p>
            <a:pPr algn="ctr"/>
            <a:endParaRPr lang="en-US" dirty="0">
              <a:solidFill>
                <a:schemeClr val="accent6"/>
              </a:solidFill>
              <a:latin typeface="SF Pro Semibold" pitchFamily="2" charset="0"/>
              <a:ea typeface="SF Pro Semibold" pitchFamily="2" charset="0"/>
              <a:cs typeface="SF Pro Semibold" pitchFamily="2" charset="0"/>
            </a:endParaRPr>
          </a:p>
          <a:p>
            <a:pPr algn="ctr"/>
            <a:r>
              <a:rPr lang="en-US" dirty="0">
                <a:solidFill>
                  <a:schemeClr val="accent6"/>
                </a:solidFill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1235R</a:t>
            </a:r>
            <a:r>
              <a:rPr lang="en-US" dirty="0"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 +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1062S</a:t>
            </a:r>
          </a:p>
          <a:p>
            <a:pPr algn="ctr"/>
            <a:r>
              <a:rPr lang="en-US" dirty="0">
                <a:solidFill>
                  <a:schemeClr val="accent6"/>
                </a:solidFill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1235R</a:t>
            </a:r>
            <a:r>
              <a:rPr lang="en-US" dirty="0"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 + </a:t>
            </a:r>
            <a:r>
              <a:rPr lang="en-US" dirty="0">
                <a:solidFill>
                  <a:srgbClr val="F64BBD"/>
                </a:solidFill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598HQS</a:t>
            </a:r>
          </a:p>
          <a:p>
            <a:pPr algn="ctr"/>
            <a:endParaRPr lang="en-US" dirty="0">
              <a:solidFill>
                <a:srgbClr val="F64BBD"/>
              </a:solidFill>
              <a:latin typeface="SF Pro Semibold" pitchFamily="2" charset="0"/>
              <a:ea typeface="SF Pro Semibold" pitchFamily="2" charset="0"/>
              <a:cs typeface="SF Pro Semibold" pitchFamily="2" charset="0"/>
            </a:endParaRPr>
          </a:p>
          <a:p>
            <a:pPr algn="ctr"/>
            <a:endParaRPr lang="en-US" dirty="0">
              <a:solidFill>
                <a:srgbClr val="F64BBD"/>
              </a:solidFill>
              <a:latin typeface="SF Pro Semibold" pitchFamily="2" charset="0"/>
              <a:ea typeface="SF Pro Semibold" pitchFamily="2" charset="0"/>
              <a:cs typeface="SF Pro Semibold" pitchFamily="2" charset="0"/>
            </a:endParaRPr>
          </a:p>
          <a:p>
            <a:pPr algn="ctr"/>
            <a:endParaRPr lang="en-US" dirty="0">
              <a:solidFill>
                <a:srgbClr val="F64BBD"/>
              </a:solidFill>
              <a:latin typeface="SF Pro Semibold" pitchFamily="2" charset="0"/>
              <a:ea typeface="SF Pro Semibold" pitchFamily="2" charset="0"/>
              <a:cs typeface="SF Pro Semibold" pitchFamily="2" charset="0"/>
            </a:endParaRPr>
          </a:p>
          <a:p>
            <a:pPr algn="ctr"/>
            <a:endParaRPr lang="en-US" dirty="0">
              <a:solidFill>
                <a:srgbClr val="F64BBD"/>
              </a:solidFill>
              <a:latin typeface="SF Pro Semibold" pitchFamily="2" charset="0"/>
              <a:ea typeface="SF Pro Semibold" pitchFamily="2" charset="0"/>
              <a:cs typeface="SF Pro Semibold" pitchFamily="2" charset="0"/>
            </a:endParaRPr>
          </a:p>
          <a:p>
            <a:pPr algn="ctr"/>
            <a:endParaRPr lang="en-US" dirty="0">
              <a:solidFill>
                <a:srgbClr val="F64BBD"/>
              </a:solidFill>
              <a:latin typeface="SF Pro Semibold" pitchFamily="2" charset="0"/>
              <a:ea typeface="SF Pro Semibold" pitchFamily="2" charset="0"/>
              <a:cs typeface="SF Pro Semibold" pitchFamily="2" charset="0"/>
            </a:endParaRPr>
          </a:p>
          <a:p>
            <a:pPr algn="ctr"/>
            <a:r>
              <a:rPr lang="en-US" dirty="0">
                <a:solidFill>
                  <a:srgbClr val="F64BBD"/>
                </a:solidFill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598HQS</a:t>
            </a:r>
          </a:p>
          <a:p>
            <a:pPr algn="ctr"/>
            <a:r>
              <a:rPr lang="en-US" dirty="0">
                <a:solidFill>
                  <a:schemeClr val="accent6"/>
                </a:solidFill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617R</a:t>
            </a:r>
            <a:r>
              <a:rPr lang="en-US" dirty="0"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 + </a:t>
            </a:r>
            <a:r>
              <a:rPr lang="en-US" dirty="0">
                <a:solidFill>
                  <a:srgbClr val="F64BBD"/>
                </a:solidFill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598HQS</a:t>
            </a:r>
          </a:p>
        </p:txBody>
      </p:sp>
      <p:sp>
        <p:nvSpPr>
          <p:cNvPr id="1098" name="TextBox 1097">
            <a:extLst>
              <a:ext uri="{FF2B5EF4-FFF2-40B4-BE49-F238E27FC236}">
                <a16:creationId xmlns:a16="http://schemas.microsoft.com/office/drawing/2014/main" id="{C0F95310-6D5D-0DDF-E687-F05073EE8337}"/>
              </a:ext>
            </a:extLst>
          </p:cNvPr>
          <p:cNvSpPr txBox="1"/>
          <p:nvPr/>
        </p:nvSpPr>
        <p:spPr>
          <a:xfrm>
            <a:off x="26108091" y="12075247"/>
            <a:ext cx="5078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333333"/>
                </a:solidFill>
                <a:latin typeface="SF Pro Heavy" pitchFamily="2" charset="0"/>
                <a:ea typeface="SF Pro Heavy" pitchFamily="2" charset="0"/>
                <a:cs typeface="SF Pro Heavy" pitchFamily="2" charset="0"/>
              </a:rPr>
              <a:t>Downstream Task: Segmentation</a:t>
            </a:r>
          </a:p>
        </p:txBody>
      </p:sp>
      <p:sp>
        <p:nvSpPr>
          <p:cNvPr id="1099" name="TextBox 1098">
            <a:extLst>
              <a:ext uri="{FF2B5EF4-FFF2-40B4-BE49-F238E27FC236}">
                <a16:creationId xmlns:a16="http://schemas.microsoft.com/office/drawing/2014/main" id="{B879BF64-7AF2-3CE3-F2A4-05E7B73737DE}"/>
              </a:ext>
            </a:extLst>
          </p:cNvPr>
          <p:cNvSpPr txBox="1"/>
          <p:nvPr/>
        </p:nvSpPr>
        <p:spPr>
          <a:xfrm>
            <a:off x="21584505" y="12630195"/>
            <a:ext cx="32566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333333"/>
                </a:solidFill>
                <a:latin typeface="SF Pro Heavy" pitchFamily="2" charset="0"/>
                <a:ea typeface="SF Pro Heavy" pitchFamily="2" charset="0"/>
                <a:cs typeface="SF Pro Heavy" pitchFamily="2" charset="0"/>
              </a:rPr>
              <a:t>Quantitative Metrics</a:t>
            </a:r>
          </a:p>
        </p:txBody>
      </p:sp>
      <p:sp>
        <p:nvSpPr>
          <p:cNvPr id="1101" name="TextBox 1100">
            <a:extLst>
              <a:ext uri="{FF2B5EF4-FFF2-40B4-BE49-F238E27FC236}">
                <a16:creationId xmlns:a16="http://schemas.microsoft.com/office/drawing/2014/main" id="{7C80F341-5183-E63A-3AF6-B6571ECD993E}"/>
              </a:ext>
            </a:extLst>
          </p:cNvPr>
          <p:cNvSpPr txBox="1"/>
          <p:nvPr/>
        </p:nvSpPr>
        <p:spPr>
          <a:xfrm>
            <a:off x="25450801" y="12525849"/>
            <a:ext cx="6248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To determine the usefulness of synthetic data in downstream tasks, </a:t>
            </a:r>
            <a:r>
              <a:rPr lang="en-US" dirty="0" err="1"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nnU</a:t>
            </a:r>
            <a:r>
              <a:rPr lang="en-US" dirty="0"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-Net is trained on different data configurations (</a:t>
            </a:r>
            <a:r>
              <a:rPr lang="en-US" dirty="0">
                <a:solidFill>
                  <a:schemeClr val="accent6"/>
                </a:solidFill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real</a:t>
            </a:r>
            <a:r>
              <a:rPr lang="en-US" dirty="0"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, </a:t>
            </a:r>
            <a:r>
              <a:rPr lang="en-US" dirty="0">
                <a:solidFill>
                  <a:srgbClr val="0070C0"/>
                </a:solidFill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synthetic</a:t>
            </a:r>
            <a:r>
              <a:rPr lang="en-US" dirty="0">
                <a:solidFill>
                  <a:srgbClr val="F64BBD"/>
                </a:solidFill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, high-quality synthetic</a:t>
            </a:r>
            <a:r>
              <a:rPr lang="en-US" dirty="0"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) to segment real scans.</a:t>
            </a:r>
          </a:p>
        </p:txBody>
      </p:sp>
      <p:sp>
        <p:nvSpPr>
          <p:cNvPr id="1106" name="Rounded Rectangle 1105">
            <a:extLst>
              <a:ext uri="{FF2B5EF4-FFF2-40B4-BE49-F238E27FC236}">
                <a16:creationId xmlns:a16="http://schemas.microsoft.com/office/drawing/2014/main" id="{EFEDC92D-EF76-15E6-FE75-0FCC7E6B8748}"/>
              </a:ext>
            </a:extLst>
          </p:cNvPr>
          <p:cNvSpPr/>
          <p:nvPr/>
        </p:nvSpPr>
        <p:spPr>
          <a:xfrm>
            <a:off x="27508200" y="13879839"/>
            <a:ext cx="2419930" cy="849032"/>
          </a:xfrm>
          <a:prstGeom prst="roundRect">
            <a:avLst/>
          </a:prstGeom>
          <a:noFill/>
          <a:ln w="1905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rgbClr val="008080"/>
                </a:solidFill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nnU</a:t>
            </a:r>
            <a:r>
              <a:rPr lang="en-US" dirty="0">
                <a:solidFill>
                  <a:srgbClr val="008080"/>
                </a:solidFill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-Net Segmentation Model</a:t>
            </a:r>
          </a:p>
        </p:txBody>
      </p:sp>
      <p:pic>
        <p:nvPicPr>
          <p:cNvPr id="1107" name="Picture 1106">
            <a:extLst>
              <a:ext uri="{FF2B5EF4-FFF2-40B4-BE49-F238E27FC236}">
                <a16:creationId xmlns:a16="http://schemas.microsoft.com/office/drawing/2014/main" id="{67F0701A-3195-6B8D-5A92-85ED339FABFB}"/>
              </a:ext>
            </a:extLst>
          </p:cNvPr>
          <p:cNvPicPr>
            <a:picLocks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0" y="13998376"/>
            <a:ext cx="641366" cy="584775"/>
          </a:xfrm>
          <a:prstGeom prst="rect">
            <a:avLst/>
          </a:prstGeom>
        </p:spPr>
      </p:pic>
      <p:pic>
        <p:nvPicPr>
          <p:cNvPr id="1109" name="Picture 1108">
            <a:extLst>
              <a:ext uri="{FF2B5EF4-FFF2-40B4-BE49-F238E27FC236}">
                <a16:creationId xmlns:a16="http://schemas.microsoft.com/office/drawing/2014/main" id="{1A123DA0-F109-B5D6-25DE-89CEAFD876C6}"/>
              </a:ext>
            </a:extLst>
          </p:cNvPr>
          <p:cNvPicPr>
            <a:picLocks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99000" y="13996505"/>
            <a:ext cx="641366" cy="585216"/>
          </a:xfrm>
          <a:prstGeom prst="rect">
            <a:avLst/>
          </a:prstGeom>
        </p:spPr>
      </p:pic>
      <p:sp>
        <p:nvSpPr>
          <p:cNvPr id="1112" name="TextBox 1111">
            <a:extLst>
              <a:ext uri="{FF2B5EF4-FFF2-40B4-BE49-F238E27FC236}">
                <a16:creationId xmlns:a16="http://schemas.microsoft.com/office/drawing/2014/main" id="{C02D0316-16CD-8CE1-60D0-AF10C16F1628}"/>
              </a:ext>
            </a:extLst>
          </p:cNvPr>
          <p:cNvSpPr txBox="1"/>
          <p:nvPr/>
        </p:nvSpPr>
        <p:spPr>
          <a:xfrm>
            <a:off x="27051000" y="15417702"/>
            <a:ext cx="3352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latin typeface="SF Pro Heavy" pitchFamily="2" charset="0"/>
                <a:ea typeface="SF Pro Heavy" pitchFamily="2" charset="0"/>
                <a:cs typeface="SF Pro Heavy" pitchFamily="2" charset="0"/>
              </a:rPr>
              <a:t>Training Data Configurations</a:t>
            </a:r>
          </a:p>
        </p:txBody>
      </p:sp>
      <p:sp>
        <p:nvSpPr>
          <p:cNvPr id="1116" name="TextBox 1115">
            <a:extLst>
              <a:ext uri="{FF2B5EF4-FFF2-40B4-BE49-F238E27FC236}">
                <a16:creationId xmlns:a16="http://schemas.microsoft.com/office/drawing/2014/main" id="{119B0068-CBFC-2B9A-B817-8D28834D164C}"/>
              </a:ext>
            </a:extLst>
          </p:cNvPr>
          <p:cNvSpPr txBox="1"/>
          <p:nvPr/>
        </p:nvSpPr>
        <p:spPr>
          <a:xfrm>
            <a:off x="27432000" y="16306800"/>
            <a:ext cx="24251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latin typeface="SF Pro Heavy" pitchFamily="2" charset="0"/>
                <a:ea typeface="SF Pro Heavy" pitchFamily="2" charset="0"/>
                <a:cs typeface="SF Pro Heavy" pitchFamily="2" charset="0"/>
              </a:rPr>
              <a:t>Training Details</a:t>
            </a:r>
          </a:p>
        </p:txBody>
      </p:sp>
      <p:sp>
        <p:nvSpPr>
          <p:cNvPr id="1117" name="TextBox 1116">
            <a:extLst>
              <a:ext uri="{FF2B5EF4-FFF2-40B4-BE49-F238E27FC236}">
                <a16:creationId xmlns:a16="http://schemas.microsoft.com/office/drawing/2014/main" id="{8C9E8DEE-EF81-3CBE-4A19-920886EDDDF3}"/>
              </a:ext>
            </a:extLst>
          </p:cNvPr>
          <p:cNvSpPr txBox="1"/>
          <p:nvPr/>
        </p:nvSpPr>
        <p:spPr>
          <a:xfrm>
            <a:off x="25578816" y="16580430"/>
            <a:ext cx="6462125" cy="2585323"/>
          </a:xfrm>
          <a:prstGeom prst="rect">
            <a:avLst/>
          </a:prstGeom>
          <a:noFill/>
        </p:spPr>
        <p:txBody>
          <a:bodyPr wrap="square" numCol="2" spcCol="91440" rtlCol="0">
            <a:spAutoFit/>
          </a:bodyPr>
          <a:lstStyle/>
          <a:p>
            <a:r>
              <a:rPr lang="en-US" dirty="0"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Duration: 1000 epochs</a:t>
            </a:r>
          </a:p>
          <a:p>
            <a:r>
              <a:rPr lang="en-US" dirty="0"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6 stages of 3D convolutions</a:t>
            </a:r>
          </a:p>
          <a:p>
            <a:r>
              <a:rPr lang="en-US" dirty="0"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Kernel size: </a:t>
            </a:r>
          </a:p>
          <a:p>
            <a:r>
              <a:rPr lang="en-US" dirty="0"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Batch size: 2</a:t>
            </a:r>
          </a:p>
          <a:p>
            <a:endParaRPr lang="en-US" dirty="0">
              <a:latin typeface="SF Pro Semibold" pitchFamily="2" charset="0"/>
              <a:ea typeface="SF Pro Semibold" pitchFamily="2" charset="0"/>
              <a:cs typeface="SF Pro Semibold" pitchFamily="2" charset="0"/>
            </a:endParaRPr>
          </a:p>
          <a:p>
            <a:endParaRPr lang="en-US" dirty="0">
              <a:latin typeface="SF Pro Semibold" pitchFamily="2" charset="0"/>
              <a:ea typeface="SF Pro Semibold" pitchFamily="2" charset="0"/>
              <a:cs typeface="SF Pro Semibold" pitchFamily="2" charset="0"/>
            </a:endParaRPr>
          </a:p>
          <a:p>
            <a:endParaRPr lang="en-US" dirty="0">
              <a:latin typeface="SF Pro Semibold" pitchFamily="2" charset="0"/>
              <a:ea typeface="SF Pro Semibold" pitchFamily="2" charset="0"/>
              <a:cs typeface="SF Pro Semibold" pitchFamily="2" charset="0"/>
            </a:endParaRPr>
          </a:p>
          <a:p>
            <a:endParaRPr lang="en-US" dirty="0">
              <a:latin typeface="SF Pro Semibold" pitchFamily="2" charset="0"/>
              <a:ea typeface="SF Pro Semibold" pitchFamily="2" charset="0"/>
              <a:cs typeface="SF Pro Semibold" pitchFamily="2" charset="0"/>
            </a:endParaRPr>
          </a:p>
          <a:p>
            <a:endParaRPr lang="en-US" dirty="0">
              <a:latin typeface="SF Pro Semibold" pitchFamily="2" charset="0"/>
              <a:ea typeface="SF Pro Semibold" pitchFamily="2" charset="0"/>
              <a:cs typeface="SF Pro Semibold" pitchFamily="2" charset="0"/>
            </a:endParaRPr>
          </a:p>
          <a:p>
            <a:r>
              <a:rPr lang="en-US" dirty="0"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Dice + cross-entropy loss</a:t>
            </a:r>
          </a:p>
          <a:p>
            <a:r>
              <a:rPr lang="en-US" dirty="0"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Learning rate: 0.01 with momentum 0.99 and weight decay     </a:t>
            </a:r>
          </a:p>
          <a:p>
            <a:endParaRPr lang="en-US" dirty="0">
              <a:latin typeface="SF Pro Semibold" pitchFamily="2" charset="0"/>
              <a:ea typeface="SF Pro Semibold" pitchFamily="2" charset="0"/>
              <a:cs typeface="SF Pro Semibold" pitchFamily="2" charset="0"/>
            </a:endParaRPr>
          </a:p>
          <a:p>
            <a:endParaRPr lang="en-US" dirty="0">
              <a:latin typeface="SF Pro Semibold" pitchFamily="2" charset="0"/>
              <a:ea typeface="SF Pro Semibold" pitchFamily="2" charset="0"/>
              <a:cs typeface="SF Pro Semibold" pitchFamily="2" charset="0"/>
            </a:endParaRPr>
          </a:p>
          <a:p>
            <a:endParaRPr lang="en-US" dirty="0">
              <a:latin typeface="SF Pro Semibold" pitchFamily="2" charset="0"/>
              <a:ea typeface="SF Pro Semibold" pitchFamily="2" charset="0"/>
              <a:cs typeface="SF Pro Semibold" pitchFamily="2" charset="0"/>
            </a:endParaRPr>
          </a:p>
          <a:p>
            <a:endParaRPr lang="en-US" dirty="0">
              <a:latin typeface="SF Pro Semibold" pitchFamily="2" charset="0"/>
              <a:ea typeface="SF Pro Semibold" pitchFamily="2" charset="0"/>
              <a:cs typeface="SF Pro Semibold" pitchFamily="2" charset="0"/>
            </a:endParaRPr>
          </a:p>
        </p:txBody>
      </p:sp>
      <p:pic>
        <p:nvPicPr>
          <p:cNvPr id="1118" name="Picture 2">
            <a:extLst>
              <a:ext uri="{FF2B5EF4-FFF2-40B4-BE49-F238E27FC236}">
                <a16:creationId xmlns:a16="http://schemas.microsoft.com/office/drawing/2014/main" id="{92047595-3C0B-5776-0C4E-5AD72539F4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98600" y="17215943"/>
            <a:ext cx="6096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33" name="Picture 6">
            <a:extLst>
              <a:ext uri="{FF2B5EF4-FFF2-40B4-BE49-F238E27FC236}">
                <a16:creationId xmlns:a16="http://schemas.microsoft.com/office/drawing/2014/main" id="{11E95105-42C4-9660-F872-A9D16680E1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65600" y="17451586"/>
            <a:ext cx="838200" cy="21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34" name="TextBox 1133">
            <a:extLst>
              <a:ext uri="{FF2B5EF4-FFF2-40B4-BE49-F238E27FC236}">
                <a16:creationId xmlns:a16="http://schemas.microsoft.com/office/drawing/2014/main" id="{9EAAFE2B-8D7E-A629-5916-5DA3ED4A11BD}"/>
              </a:ext>
            </a:extLst>
          </p:cNvPr>
          <p:cNvSpPr txBox="1"/>
          <p:nvPr/>
        </p:nvSpPr>
        <p:spPr>
          <a:xfrm>
            <a:off x="12344982" y="15002502"/>
            <a:ext cx="55142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Figures 7: Mask Augmentation Procedure</a:t>
            </a:r>
          </a:p>
        </p:txBody>
      </p:sp>
      <p:sp>
        <p:nvSpPr>
          <p:cNvPr id="1136" name="TextBox 1135">
            <a:extLst>
              <a:ext uri="{FF2B5EF4-FFF2-40B4-BE49-F238E27FC236}">
                <a16:creationId xmlns:a16="http://schemas.microsoft.com/office/drawing/2014/main" id="{67FF7EE3-7BA1-9F9E-6697-7235294AFB04}"/>
              </a:ext>
            </a:extLst>
          </p:cNvPr>
          <p:cNvSpPr txBox="1"/>
          <p:nvPr/>
        </p:nvSpPr>
        <p:spPr>
          <a:xfrm>
            <a:off x="25987500" y="14877578"/>
            <a:ext cx="55142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Figure 8: </a:t>
            </a:r>
            <a:r>
              <a:rPr lang="en-US" sz="1400" dirty="0" err="1"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nnU</a:t>
            </a:r>
            <a:r>
              <a:rPr lang="en-US" sz="1400" dirty="0"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-Net Segmentation Model Task. Input: 4 MRI contrasts. Output: Labeled Mask.</a:t>
            </a:r>
          </a:p>
        </p:txBody>
      </p:sp>
      <p:grpSp>
        <p:nvGrpSpPr>
          <p:cNvPr id="1169" name="Group 1168">
            <a:extLst>
              <a:ext uri="{FF2B5EF4-FFF2-40B4-BE49-F238E27FC236}">
                <a16:creationId xmlns:a16="http://schemas.microsoft.com/office/drawing/2014/main" id="{849C787A-53AA-01F8-0B72-553E0E4BBF7F}"/>
              </a:ext>
            </a:extLst>
          </p:cNvPr>
          <p:cNvGrpSpPr/>
          <p:nvPr/>
        </p:nvGrpSpPr>
        <p:grpSpPr>
          <a:xfrm>
            <a:off x="25513195" y="13823845"/>
            <a:ext cx="963668" cy="929414"/>
            <a:chOff x="25527000" y="13898271"/>
            <a:chExt cx="1219200" cy="1175863"/>
          </a:xfrm>
        </p:grpSpPr>
        <p:pic>
          <p:nvPicPr>
            <p:cNvPr id="1168" name="Picture 1167">
              <a:extLst>
                <a:ext uri="{FF2B5EF4-FFF2-40B4-BE49-F238E27FC236}">
                  <a16:creationId xmlns:a16="http://schemas.microsoft.com/office/drawing/2014/main" id="{B33C714A-21AD-AF15-7D49-F60E0093C0AA}"/>
                </a:ext>
              </a:extLst>
            </p:cNvPr>
            <p:cNvPicPr>
              <a:picLocks noChangeAspect="1"/>
            </p:cNvPicPr>
            <p:nvPr/>
          </p:nvPicPr>
          <p:blipFill>
            <a:blip r:embed="rId56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527000" y="13898271"/>
              <a:ext cx="1060014" cy="985887"/>
            </a:xfrm>
            <a:prstGeom prst="rect">
              <a:avLst/>
            </a:prstGeom>
          </p:spPr>
        </p:pic>
        <p:pic>
          <p:nvPicPr>
            <p:cNvPr id="1167" name="Picture 1166">
              <a:extLst>
                <a:ext uri="{FF2B5EF4-FFF2-40B4-BE49-F238E27FC236}">
                  <a16:creationId xmlns:a16="http://schemas.microsoft.com/office/drawing/2014/main" id="{8C6AD3E1-0D62-39ED-DF4F-99876CC396AC}"/>
                </a:ext>
              </a:extLst>
            </p:cNvPr>
            <p:cNvPicPr>
              <a:picLocks noChangeAspect="1"/>
            </p:cNvPicPr>
            <p:nvPr/>
          </p:nvPicPr>
          <p:blipFill>
            <a:blip r:embed="rId56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578084" y="13952463"/>
              <a:ext cx="1060014" cy="985887"/>
            </a:xfrm>
            <a:prstGeom prst="rect">
              <a:avLst/>
            </a:prstGeom>
          </p:spPr>
        </p:pic>
        <p:pic>
          <p:nvPicPr>
            <p:cNvPr id="1165" name="Picture 1164">
              <a:extLst>
                <a:ext uri="{FF2B5EF4-FFF2-40B4-BE49-F238E27FC236}">
                  <a16:creationId xmlns:a16="http://schemas.microsoft.com/office/drawing/2014/main" id="{A1421625-F06B-4BA3-C701-18ADC80822F2}"/>
                </a:ext>
              </a:extLst>
            </p:cNvPr>
            <p:cNvPicPr>
              <a:picLocks noChangeAspect="1"/>
            </p:cNvPicPr>
            <p:nvPr/>
          </p:nvPicPr>
          <p:blipFill>
            <a:blip r:embed="rId56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630632" y="14017752"/>
              <a:ext cx="1060014" cy="985887"/>
            </a:xfrm>
            <a:prstGeom prst="rect">
              <a:avLst/>
            </a:prstGeom>
          </p:spPr>
        </p:pic>
        <p:pic>
          <p:nvPicPr>
            <p:cNvPr id="1166" name="Picture 1165">
              <a:extLst>
                <a:ext uri="{FF2B5EF4-FFF2-40B4-BE49-F238E27FC236}">
                  <a16:creationId xmlns:a16="http://schemas.microsoft.com/office/drawing/2014/main" id="{17C498EC-61AF-D37B-1CA4-EDC8685979E1}"/>
                </a:ext>
              </a:extLst>
            </p:cNvPr>
            <p:cNvPicPr>
              <a:picLocks noChangeAspect="1"/>
            </p:cNvPicPr>
            <p:nvPr/>
          </p:nvPicPr>
          <p:blipFill>
            <a:blip r:embed="rId56">
              <a:alphaModFix amt="7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686186" y="14088247"/>
              <a:ext cx="1060014" cy="985887"/>
            </a:xfrm>
            <a:prstGeom prst="rect">
              <a:avLst/>
            </a:prstGeom>
          </p:spPr>
        </p:pic>
      </p:grpSp>
      <p:sp>
        <p:nvSpPr>
          <p:cNvPr id="1170" name="TextBox 1169">
            <a:extLst>
              <a:ext uri="{FF2B5EF4-FFF2-40B4-BE49-F238E27FC236}">
                <a16:creationId xmlns:a16="http://schemas.microsoft.com/office/drawing/2014/main" id="{FD143A2B-EA0A-DD08-3BC0-D8E1AFA02917}"/>
              </a:ext>
            </a:extLst>
          </p:cNvPr>
          <p:cNvSpPr txBox="1"/>
          <p:nvPr/>
        </p:nvSpPr>
        <p:spPr>
          <a:xfrm>
            <a:off x="21592058" y="13025006"/>
            <a:ext cx="3770104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Used to determine how far generated MRI are from the true MRI for the 48 validation subjects.</a:t>
            </a:r>
          </a:p>
          <a:p>
            <a:endParaRPr lang="en-US" dirty="0">
              <a:latin typeface="SF Pro Semibold" pitchFamily="2" charset="0"/>
              <a:ea typeface="SF Pro Semibold" pitchFamily="2" charset="0"/>
              <a:cs typeface="SF Pro Semibold" pitchFamily="2" charset="0"/>
            </a:endParaRPr>
          </a:p>
          <a:p>
            <a:r>
              <a:rPr lang="en-US" dirty="0"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Multi-Scale Structural Similarity Index (MS-SSIM): </a:t>
            </a:r>
            <a:r>
              <a:rPr lang="en-US" dirty="0">
                <a:latin typeface="SF Pro Light" pitchFamily="2" charset="0"/>
                <a:ea typeface="SF Pro Light" pitchFamily="2" charset="0"/>
                <a:cs typeface="SF Pro Light" pitchFamily="2" charset="0"/>
              </a:rPr>
              <a:t>checks how similar the generated images are to real MRI scans.</a:t>
            </a:r>
          </a:p>
          <a:p>
            <a:endParaRPr lang="en-US" dirty="0">
              <a:latin typeface="SF Pro Semibold" pitchFamily="2" charset="0"/>
              <a:ea typeface="SF Pro Semibold" pitchFamily="2" charset="0"/>
              <a:cs typeface="SF Pro Semibold" pitchFamily="2" charset="0"/>
            </a:endParaRPr>
          </a:p>
          <a:p>
            <a:r>
              <a:rPr lang="en-US" dirty="0"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Fréchet Inception Distance (FID): </a:t>
            </a:r>
            <a:r>
              <a:rPr lang="en-US" dirty="0">
                <a:latin typeface="SF Pro Light" pitchFamily="2" charset="0"/>
                <a:ea typeface="SF Pro Light" pitchFamily="2" charset="0"/>
                <a:cs typeface="SF Pro Light" pitchFamily="2" charset="0"/>
              </a:rPr>
              <a:t>Measures distance between Inception-extracted synthetic features and true images.</a:t>
            </a:r>
          </a:p>
          <a:p>
            <a:endParaRPr lang="en-US" dirty="0">
              <a:latin typeface="SF Pro Semibold" pitchFamily="2" charset="0"/>
              <a:ea typeface="SF Pro Semibold" pitchFamily="2" charset="0"/>
              <a:cs typeface="SF Pro Semibold" pitchFamily="2" charset="0"/>
            </a:endParaRPr>
          </a:p>
          <a:p>
            <a:r>
              <a:rPr lang="en-US" dirty="0"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Kernel Inception Distance (KID): </a:t>
            </a:r>
            <a:r>
              <a:rPr lang="en-US" dirty="0">
                <a:latin typeface="SF Pro Light" pitchFamily="2" charset="0"/>
                <a:ea typeface="SF Pro Light" pitchFamily="2" charset="0"/>
                <a:cs typeface="SF Pro Light" pitchFamily="2" charset="0"/>
              </a:rPr>
              <a:t>Similar to FID but more effective for smaller sample sizes.</a:t>
            </a:r>
          </a:p>
          <a:p>
            <a:endParaRPr lang="en-US" dirty="0">
              <a:latin typeface="SF Pro Semibold" pitchFamily="2" charset="0"/>
              <a:ea typeface="SF Pro Semibold" pitchFamily="2" charset="0"/>
              <a:cs typeface="SF Pro Semibold" pitchFamily="2" charset="0"/>
            </a:endParaRPr>
          </a:p>
        </p:txBody>
      </p:sp>
      <p:sp>
        <p:nvSpPr>
          <p:cNvPr id="1171" name="Rounded Rectangle 1170">
            <a:extLst>
              <a:ext uri="{FF2B5EF4-FFF2-40B4-BE49-F238E27FC236}">
                <a16:creationId xmlns:a16="http://schemas.microsoft.com/office/drawing/2014/main" id="{42957389-7206-1134-E973-5ED904B071FC}"/>
              </a:ext>
            </a:extLst>
          </p:cNvPr>
          <p:cNvSpPr/>
          <p:nvPr/>
        </p:nvSpPr>
        <p:spPr>
          <a:xfrm>
            <a:off x="11535670" y="19041175"/>
            <a:ext cx="20733003" cy="7476425"/>
          </a:xfrm>
          <a:prstGeom prst="roundRect">
            <a:avLst>
              <a:gd name="adj" fmla="val 7011"/>
            </a:avLst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2" name="TextBox 1171">
            <a:extLst>
              <a:ext uri="{FF2B5EF4-FFF2-40B4-BE49-F238E27FC236}">
                <a16:creationId xmlns:a16="http://schemas.microsoft.com/office/drawing/2014/main" id="{0C18C942-3E6D-B945-6C8F-B1865C8FBD9C}"/>
              </a:ext>
            </a:extLst>
          </p:cNvPr>
          <p:cNvSpPr txBox="1"/>
          <p:nvPr/>
        </p:nvSpPr>
        <p:spPr>
          <a:xfrm>
            <a:off x="11835920" y="19196183"/>
            <a:ext cx="57707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SF Pro Heavy" pitchFamily="2" charset="0"/>
                <a:ea typeface="SF Pro Heavy" pitchFamily="2" charset="0"/>
                <a:cs typeface="SF Pro Heavy" pitchFamily="2" charset="0"/>
              </a:rPr>
              <a:t>[5] GliomaGen</a:t>
            </a:r>
          </a:p>
        </p:txBody>
      </p:sp>
      <p:sp>
        <p:nvSpPr>
          <p:cNvPr id="1173" name="Rounded Rectangle 1172">
            <a:extLst>
              <a:ext uri="{FF2B5EF4-FFF2-40B4-BE49-F238E27FC236}">
                <a16:creationId xmlns:a16="http://schemas.microsoft.com/office/drawing/2014/main" id="{71893C9F-EB8F-0C22-63EB-2FDBD693247D}"/>
              </a:ext>
            </a:extLst>
          </p:cNvPr>
          <p:cNvSpPr/>
          <p:nvPr/>
        </p:nvSpPr>
        <p:spPr>
          <a:xfrm>
            <a:off x="11579098" y="26727464"/>
            <a:ext cx="20733003" cy="5585172"/>
          </a:xfrm>
          <a:prstGeom prst="roundRect">
            <a:avLst>
              <a:gd name="adj" fmla="val 7011"/>
            </a:avLst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4" name="TextBox 1173">
            <a:extLst>
              <a:ext uri="{FF2B5EF4-FFF2-40B4-BE49-F238E27FC236}">
                <a16:creationId xmlns:a16="http://schemas.microsoft.com/office/drawing/2014/main" id="{D18DD59D-3855-508C-C742-A09F9D3B6850}"/>
              </a:ext>
            </a:extLst>
          </p:cNvPr>
          <p:cNvSpPr txBox="1"/>
          <p:nvPr/>
        </p:nvSpPr>
        <p:spPr>
          <a:xfrm>
            <a:off x="11879348" y="26896741"/>
            <a:ext cx="62559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SF Pro Heavy" pitchFamily="2" charset="0"/>
                <a:ea typeface="SF Pro Heavy" pitchFamily="2" charset="0"/>
                <a:cs typeface="SF Pro Heavy" pitchFamily="2" charset="0"/>
              </a:rPr>
              <a:t>[6] Downstream Segmentation</a:t>
            </a:r>
          </a:p>
        </p:txBody>
      </p:sp>
      <p:pic>
        <p:nvPicPr>
          <p:cNvPr id="1176" name="Picture 1175" descr="A collage of images of a brain&#10;&#10;AI-generated content may be incorrect.">
            <a:extLst>
              <a:ext uri="{FF2B5EF4-FFF2-40B4-BE49-F238E27FC236}">
                <a16:creationId xmlns:a16="http://schemas.microsoft.com/office/drawing/2014/main" id="{30FAEC26-1474-6E06-9A03-547BDBD5C432}"/>
              </a:ext>
            </a:extLst>
          </p:cNvPr>
          <p:cNvPicPr>
            <a:picLocks noChangeAspect="1"/>
          </p:cNvPicPr>
          <p:nvPr/>
        </p:nvPicPr>
        <p:blipFill>
          <a:blip r:embed="rId5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414" t="836" r="-500" b="373"/>
          <a:stretch/>
        </p:blipFill>
        <p:spPr>
          <a:xfrm>
            <a:off x="11535670" y="19875092"/>
            <a:ext cx="10874997" cy="3340062"/>
          </a:xfrm>
          <a:prstGeom prst="rect">
            <a:avLst/>
          </a:prstGeom>
        </p:spPr>
      </p:pic>
      <p:pic>
        <p:nvPicPr>
          <p:cNvPr id="1178" name="Picture 1177" descr="A collage of images of the brain&#10;&#10;AI-generated content may be incorrect.">
            <a:extLst>
              <a:ext uri="{FF2B5EF4-FFF2-40B4-BE49-F238E27FC236}">
                <a16:creationId xmlns:a16="http://schemas.microsoft.com/office/drawing/2014/main" id="{249DF9BC-040A-3020-7A21-253237F3E40D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537638" y="19848786"/>
            <a:ext cx="9503302" cy="3326935"/>
          </a:xfrm>
          <a:prstGeom prst="rect">
            <a:avLst/>
          </a:prstGeom>
        </p:spPr>
      </p:pic>
      <p:pic>
        <p:nvPicPr>
          <p:cNvPr id="1179" name="Picture 1178">
            <a:extLst>
              <a:ext uri="{FF2B5EF4-FFF2-40B4-BE49-F238E27FC236}">
                <a16:creationId xmlns:a16="http://schemas.microsoft.com/office/drawing/2014/main" id="{403911A9-4307-080D-DE6C-D93D77A6AF0E}"/>
              </a:ext>
            </a:extLst>
          </p:cNvPr>
          <p:cNvPicPr>
            <a:picLocks noChangeAspect="1"/>
          </p:cNvPicPr>
          <p:nvPr/>
        </p:nvPicPr>
        <p:blipFill>
          <a:blip r:embed="rId5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2429" y="23698200"/>
            <a:ext cx="6426984" cy="1880565"/>
          </a:xfrm>
          <a:prstGeom prst="rect">
            <a:avLst/>
          </a:prstGeom>
        </p:spPr>
      </p:pic>
      <p:sp>
        <p:nvSpPr>
          <p:cNvPr id="1181" name="TextBox 1180">
            <a:extLst>
              <a:ext uri="{FF2B5EF4-FFF2-40B4-BE49-F238E27FC236}">
                <a16:creationId xmlns:a16="http://schemas.microsoft.com/office/drawing/2014/main" id="{99D973AD-FF41-D529-178C-ECA32AB4FA38}"/>
              </a:ext>
            </a:extLst>
          </p:cNvPr>
          <p:cNvSpPr txBox="1"/>
          <p:nvPr/>
        </p:nvSpPr>
        <p:spPr>
          <a:xfrm>
            <a:off x="11878946" y="25604215"/>
            <a:ext cx="594711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Figure 11: Quantitative Results of GliomaGen. Higher MS-SSIM Indicates Better Structural Similarity; Lower FID and KID Suggest Better Perceptual Quality. Values Reported as Mean ± Standard Deviation Across Samples.</a:t>
            </a:r>
          </a:p>
        </p:txBody>
      </p:sp>
      <p:sp>
        <p:nvSpPr>
          <p:cNvPr id="1182" name="TextBox 1181">
            <a:extLst>
              <a:ext uri="{FF2B5EF4-FFF2-40B4-BE49-F238E27FC236}">
                <a16:creationId xmlns:a16="http://schemas.microsoft.com/office/drawing/2014/main" id="{CF381A66-4D17-BBE0-66DB-617AAEF3A389}"/>
              </a:ext>
            </a:extLst>
          </p:cNvPr>
          <p:cNvSpPr txBox="1"/>
          <p:nvPr/>
        </p:nvSpPr>
        <p:spPr>
          <a:xfrm>
            <a:off x="14150538" y="23221855"/>
            <a:ext cx="66147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Figure 9: Sample generated modalities over 245000 training iterations</a:t>
            </a:r>
          </a:p>
        </p:txBody>
      </p:sp>
      <p:sp>
        <p:nvSpPr>
          <p:cNvPr id="1183" name="TextBox 1182">
            <a:extLst>
              <a:ext uri="{FF2B5EF4-FFF2-40B4-BE49-F238E27FC236}">
                <a16:creationId xmlns:a16="http://schemas.microsoft.com/office/drawing/2014/main" id="{F3C234E3-28EB-3160-FBFF-9624246D5989}"/>
              </a:ext>
            </a:extLst>
          </p:cNvPr>
          <p:cNvSpPr txBox="1"/>
          <p:nvPr/>
        </p:nvSpPr>
        <p:spPr>
          <a:xfrm>
            <a:off x="22161350" y="23230820"/>
            <a:ext cx="101073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Figure 10: Generated MRI modalities for corresponding validation input anatomical masks with labels non-enhancing tumor core (2), surrounding non-enhancing FLAIR hyperintensity (3), enhancing tumor (4), and resection cavity (5). aside ground truth. </a:t>
            </a:r>
          </a:p>
        </p:txBody>
      </p:sp>
      <p:sp>
        <p:nvSpPr>
          <p:cNvPr id="1186" name="TextBox 1185">
            <a:extLst>
              <a:ext uri="{FF2B5EF4-FFF2-40B4-BE49-F238E27FC236}">
                <a16:creationId xmlns:a16="http://schemas.microsoft.com/office/drawing/2014/main" id="{FE4885C7-DD93-CE63-3BFD-9D536AAB7783}"/>
              </a:ext>
            </a:extLst>
          </p:cNvPr>
          <p:cNvSpPr txBox="1"/>
          <p:nvPr/>
        </p:nvSpPr>
        <p:spPr>
          <a:xfrm>
            <a:off x="25987500" y="23698200"/>
            <a:ext cx="2438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333333"/>
                </a:solidFill>
                <a:latin typeface="SF Pro Heavy" pitchFamily="2" charset="0"/>
                <a:ea typeface="SF Pro Heavy" pitchFamily="2" charset="0"/>
                <a:cs typeface="SF Pro Heavy" pitchFamily="2" charset="0"/>
              </a:rPr>
              <a:t>Evaluation</a:t>
            </a:r>
          </a:p>
        </p:txBody>
      </p:sp>
      <p:sp>
        <p:nvSpPr>
          <p:cNvPr id="1188" name="TextBox 1187">
            <a:extLst>
              <a:ext uri="{FF2B5EF4-FFF2-40B4-BE49-F238E27FC236}">
                <a16:creationId xmlns:a16="http://schemas.microsoft.com/office/drawing/2014/main" id="{2CAF427E-80CB-8914-CBF0-199D152DC13C}"/>
              </a:ext>
            </a:extLst>
          </p:cNvPr>
          <p:cNvSpPr txBox="1"/>
          <p:nvPr/>
        </p:nvSpPr>
        <p:spPr>
          <a:xfrm>
            <a:off x="33756600" y="20765869"/>
            <a:ext cx="2514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effectLst/>
                <a:latin typeface="SF Pro Heavy" pitchFamily="2" charset="0"/>
                <a:ea typeface="SF Pro Heavy" pitchFamily="2" charset="0"/>
                <a:cs typeface="SF Pro Heavy" pitchFamily="2" charset="0"/>
              </a:rPr>
              <a:t>Apply GliomaGen to other </a:t>
            </a:r>
          </a:p>
          <a:p>
            <a:r>
              <a:rPr lang="en-US" b="1" dirty="0">
                <a:solidFill>
                  <a:srgbClr val="000000"/>
                </a:solidFill>
                <a:effectLst/>
                <a:latin typeface="SF Pro Heavy" pitchFamily="2" charset="0"/>
                <a:ea typeface="SF Pro Heavy" pitchFamily="2" charset="0"/>
                <a:cs typeface="SF Pro Heavy" pitchFamily="2" charset="0"/>
              </a:rPr>
              <a:t>BraTS imaging domains </a:t>
            </a:r>
          </a:p>
        </p:txBody>
      </p:sp>
      <p:sp>
        <p:nvSpPr>
          <p:cNvPr id="1189" name="TextBox 1188">
            <a:extLst>
              <a:ext uri="{FF2B5EF4-FFF2-40B4-BE49-F238E27FC236}">
                <a16:creationId xmlns:a16="http://schemas.microsoft.com/office/drawing/2014/main" id="{FB207E95-0AA5-A828-FB29-BC2EA882B2F5}"/>
              </a:ext>
            </a:extLst>
          </p:cNvPr>
          <p:cNvSpPr txBox="1"/>
          <p:nvPr/>
        </p:nvSpPr>
        <p:spPr>
          <a:xfrm>
            <a:off x="35853414" y="16824755"/>
            <a:ext cx="5078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333333"/>
                </a:solidFill>
                <a:latin typeface="SF Pro Heavy" pitchFamily="2" charset="0"/>
                <a:ea typeface="SF Pro Heavy" pitchFamily="2" charset="0"/>
                <a:cs typeface="SF Pro Heavy" pitchFamily="2" charset="0"/>
              </a:rPr>
              <a:t>GliomaGen Roadmap 🛣️</a:t>
            </a:r>
          </a:p>
        </p:txBody>
      </p:sp>
      <p:grpSp>
        <p:nvGrpSpPr>
          <p:cNvPr id="1207" name="Group 1206">
            <a:extLst>
              <a:ext uri="{FF2B5EF4-FFF2-40B4-BE49-F238E27FC236}">
                <a16:creationId xmlns:a16="http://schemas.microsoft.com/office/drawing/2014/main" id="{D073183A-53F7-2E0C-88E0-0FE368AE8F1B}"/>
              </a:ext>
            </a:extLst>
          </p:cNvPr>
          <p:cNvGrpSpPr/>
          <p:nvPr/>
        </p:nvGrpSpPr>
        <p:grpSpPr>
          <a:xfrm>
            <a:off x="33451800" y="17289189"/>
            <a:ext cx="9906000" cy="1622009"/>
            <a:chOff x="33451800" y="17289189"/>
            <a:chExt cx="9906000" cy="1622009"/>
          </a:xfrm>
        </p:grpSpPr>
        <p:pic>
          <p:nvPicPr>
            <p:cNvPr id="1190" name="Picture 1189">
              <a:extLst>
                <a:ext uri="{FF2B5EF4-FFF2-40B4-BE49-F238E27FC236}">
                  <a16:creationId xmlns:a16="http://schemas.microsoft.com/office/drawing/2014/main" id="{AA9879F4-606D-C3C4-3AFC-41E90D26C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7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19000" y="17422723"/>
              <a:ext cx="1115702" cy="1121971"/>
            </a:xfrm>
            <a:prstGeom prst="rect">
              <a:avLst/>
            </a:prstGeom>
          </p:spPr>
        </p:pic>
        <p:pic>
          <p:nvPicPr>
            <p:cNvPr id="1192" name="Picture 1191">
              <a:extLst>
                <a:ext uri="{FF2B5EF4-FFF2-40B4-BE49-F238E27FC236}">
                  <a16:creationId xmlns:a16="http://schemas.microsoft.com/office/drawing/2014/main" id="{043DABBF-EB02-1A51-9E2B-1EC77E904190}"/>
                </a:ext>
              </a:extLst>
            </p:cNvPr>
            <p:cNvPicPr>
              <a:picLocks noChangeAspect="1"/>
            </p:cNvPicPr>
            <p:nvPr/>
          </p:nvPicPr>
          <p:blipFill>
            <a:blip r:embed="rId6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605200" y="17421678"/>
              <a:ext cx="1079231" cy="1079231"/>
            </a:xfrm>
            <a:prstGeom prst="rect">
              <a:avLst/>
            </a:prstGeom>
          </p:spPr>
        </p:pic>
        <p:pic>
          <p:nvPicPr>
            <p:cNvPr id="1193" name="Picture 1192">
              <a:extLst>
                <a:ext uri="{FF2B5EF4-FFF2-40B4-BE49-F238E27FC236}">
                  <a16:creationId xmlns:a16="http://schemas.microsoft.com/office/drawing/2014/main" id="{F199DC87-336E-6253-DE8F-E236BBED4B34}"/>
                </a:ext>
              </a:extLst>
            </p:cNvPr>
            <p:cNvPicPr>
              <a:picLocks/>
            </p:cNvPicPr>
            <p:nvPr/>
          </p:nvPicPr>
          <p:blipFill>
            <a:blip r:embed="rId6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0800000" flipH="1">
              <a:off x="39090599" y="18059400"/>
              <a:ext cx="2313299" cy="304800"/>
            </a:xfrm>
            <a:prstGeom prst="rect">
              <a:avLst/>
            </a:prstGeom>
          </p:spPr>
        </p:pic>
        <p:sp>
          <p:nvSpPr>
            <p:cNvPr id="1195" name="TextBox 1194">
              <a:extLst>
                <a:ext uri="{FF2B5EF4-FFF2-40B4-BE49-F238E27FC236}">
                  <a16:creationId xmlns:a16="http://schemas.microsoft.com/office/drawing/2014/main" id="{C8F0A7E2-FB92-DFBC-4C96-3539DA25ABE6}"/>
                </a:ext>
              </a:extLst>
            </p:cNvPr>
            <p:cNvSpPr txBox="1"/>
            <p:nvPr/>
          </p:nvSpPr>
          <p:spPr>
            <a:xfrm>
              <a:off x="33756600" y="17433870"/>
              <a:ext cx="3886200" cy="14773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>
                  <a:solidFill>
                    <a:srgbClr val="000000"/>
                  </a:solidFill>
                  <a:effectLst/>
                  <a:latin typeface="SF Pro Heavy" pitchFamily="2" charset="0"/>
                  <a:ea typeface="SF Pro Heavy" pitchFamily="2" charset="0"/>
                  <a:cs typeface="SF Pro Heavy" pitchFamily="2" charset="0"/>
                </a:rPr>
                <a:t>Experimentally refine</a:t>
              </a:r>
              <a:r>
                <a:rPr lang="en-US" b="1" dirty="0">
                  <a:solidFill>
                    <a:srgbClr val="000000"/>
                  </a:solidFill>
                  <a:latin typeface="SF Pro Heavy" pitchFamily="2" charset="0"/>
                  <a:ea typeface="SF Pro Heavy" pitchFamily="2" charset="0"/>
                  <a:cs typeface="SF Pro Heavy" pitchFamily="2" charset="0"/>
                </a:rPr>
                <a:t> </a:t>
              </a:r>
              <a:r>
                <a:rPr lang="en-US" b="1" dirty="0">
                  <a:solidFill>
                    <a:srgbClr val="000000"/>
                  </a:solidFill>
                  <a:effectLst/>
                  <a:latin typeface="SF Pro Heavy" pitchFamily="2" charset="0"/>
                  <a:ea typeface="SF Pro Heavy" pitchFamily="2" charset="0"/>
                  <a:cs typeface="SF Pro Heavy" pitchFamily="2" charset="0"/>
                </a:rPr>
                <a:t>model architectures and training routines to further reduce inconsistency in generations.</a:t>
              </a:r>
            </a:p>
            <a:p>
              <a:endParaRPr lang="en-US" b="1" dirty="0">
                <a:solidFill>
                  <a:srgbClr val="000000"/>
                </a:solidFill>
                <a:effectLst/>
                <a:latin typeface="SF Pro Heavy" pitchFamily="2" charset="0"/>
                <a:ea typeface="SF Pro Heavy" pitchFamily="2" charset="0"/>
                <a:cs typeface="SF Pro Heavy" pitchFamily="2" charset="0"/>
              </a:endParaRPr>
            </a:p>
          </p:txBody>
        </p:sp>
        <p:sp>
          <p:nvSpPr>
            <p:cNvPr id="1196" name="TextBox 1195">
              <a:extLst>
                <a:ext uri="{FF2B5EF4-FFF2-40B4-BE49-F238E27FC236}">
                  <a16:creationId xmlns:a16="http://schemas.microsoft.com/office/drawing/2014/main" id="{29999AB1-F571-CB78-DFC8-BA0A98491E80}"/>
                </a:ext>
              </a:extLst>
            </p:cNvPr>
            <p:cNvSpPr txBox="1"/>
            <p:nvPr/>
          </p:nvSpPr>
          <p:spPr>
            <a:xfrm>
              <a:off x="38938200" y="17603990"/>
              <a:ext cx="257322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SF Pro Semibold" pitchFamily="2" charset="0"/>
                  <a:ea typeface="SF Pro Semibold" pitchFamily="2" charset="0"/>
                  <a:cs typeface="SF Pro Semibold" pitchFamily="2" charset="0"/>
                </a:rPr>
                <a:t>Identify source of periodic noise</a:t>
              </a:r>
            </a:p>
          </p:txBody>
        </p:sp>
        <p:sp>
          <p:nvSpPr>
            <p:cNvPr id="1197" name="Rounded Rectangle 1196">
              <a:extLst>
                <a:ext uri="{FF2B5EF4-FFF2-40B4-BE49-F238E27FC236}">
                  <a16:creationId xmlns:a16="http://schemas.microsoft.com/office/drawing/2014/main" id="{595B3388-B259-3C3D-261A-369DBD23DF3F}"/>
                </a:ext>
              </a:extLst>
            </p:cNvPr>
            <p:cNvSpPr/>
            <p:nvPr/>
          </p:nvSpPr>
          <p:spPr>
            <a:xfrm>
              <a:off x="33451800" y="17289189"/>
              <a:ext cx="9906000" cy="1456012"/>
            </a:xfrm>
            <a:prstGeom prst="roundRect">
              <a:avLst/>
            </a:prstGeom>
            <a:noFill/>
            <a:ln w="19050">
              <a:solidFill>
                <a:srgbClr val="35667D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99" name="TextBox 1198">
            <a:extLst>
              <a:ext uri="{FF2B5EF4-FFF2-40B4-BE49-F238E27FC236}">
                <a16:creationId xmlns:a16="http://schemas.microsoft.com/office/drawing/2014/main" id="{7A93298E-B44B-4E66-6C3B-CF767D4FC44E}"/>
              </a:ext>
            </a:extLst>
          </p:cNvPr>
          <p:cNvSpPr txBox="1"/>
          <p:nvPr/>
        </p:nvSpPr>
        <p:spPr>
          <a:xfrm>
            <a:off x="33756600" y="19277278"/>
            <a:ext cx="41148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effectLst/>
                <a:latin typeface="SF Pro Heavy" pitchFamily="2" charset="0"/>
                <a:ea typeface="SF Pro Heavy" pitchFamily="2" charset="0"/>
                <a:cs typeface="SF Pro Heavy" pitchFamily="2" charset="0"/>
              </a:rPr>
              <a:t>Integrate feedback from clinical experts into evaluation.</a:t>
            </a:r>
          </a:p>
        </p:txBody>
      </p:sp>
      <p:sp>
        <p:nvSpPr>
          <p:cNvPr id="1200" name="Rounded Rectangle 1199">
            <a:extLst>
              <a:ext uri="{FF2B5EF4-FFF2-40B4-BE49-F238E27FC236}">
                <a16:creationId xmlns:a16="http://schemas.microsoft.com/office/drawing/2014/main" id="{AB681A22-67FF-6CDE-5A27-F39ED15DF6E4}"/>
              </a:ext>
            </a:extLst>
          </p:cNvPr>
          <p:cNvSpPr/>
          <p:nvPr/>
        </p:nvSpPr>
        <p:spPr>
          <a:xfrm>
            <a:off x="33447745" y="18897885"/>
            <a:ext cx="9906000" cy="1461763"/>
          </a:xfrm>
          <a:prstGeom prst="roundRect">
            <a:avLst/>
          </a:prstGeom>
          <a:noFill/>
          <a:ln w="19050">
            <a:solidFill>
              <a:srgbClr val="35667D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01" name="Picture 1200">
            <a:extLst>
              <a:ext uri="{FF2B5EF4-FFF2-40B4-BE49-F238E27FC236}">
                <a16:creationId xmlns:a16="http://schemas.microsoft.com/office/drawing/2014/main" id="{71587C3A-073C-5EB5-D225-067067E0DF59}"/>
              </a:ext>
            </a:extLst>
          </p:cNvPr>
          <p:cNvPicPr>
            <a:picLocks noChangeAspect="1"/>
          </p:cNvPicPr>
          <p:nvPr/>
        </p:nvPicPr>
        <p:blipFill>
          <a:blip r:embed="rId37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51098" y="18970673"/>
            <a:ext cx="1207776" cy="1214562"/>
          </a:xfrm>
          <a:prstGeom prst="rect">
            <a:avLst/>
          </a:prstGeom>
        </p:spPr>
      </p:pic>
      <p:pic>
        <p:nvPicPr>
          <p:cNvPr id="1202" name="Picture 1201">
            <a:extLst>
              <a:ext uri="{FF2B5EF4-FFF2-40B4-BE49-F238E27FC236}">
                <a16:creationId xmlns:a16="http://schemas.microsoft.com/office/drawing/2014/main" id="{7A186668-8498-0FE3-B284-F5CE125B1261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000" y="18969628"/>
            <a:ext cx="1236343" cy="1236343"/>
          </a:xfrm>
          <a:prstGeom prst="rect">
            <a:avLst/>
          </a:prstGeom>
        </p:spPr>
      </p:pic>
      <p:sp>
        <p:nvSpPr>
          <p:cNvPr id="1203" name="TextBox 1202">
            <a:extLst>
              <a:ext uri="{FF2B5EF4-FFF2-40B4-BE49-F238E27FC236}">
                <a16:creationId xmlns:a16="http://schemas.microsoft.com/office/drawing/2014/main" id="{67CDA070-35E7-1D9B-D804-93ED1E0390DE}"/>
              </a:ext>
            </a:extLst>
          </p:cNvPr>
          <p:cNvSpPr txBox="1"/>
          <p:nvPr/>
        </p:nvSpPr>
        <p:spPr>
          <a:xfrm>
            <a:off x="39014400" y="19429252"/>
            <a:ext cx="38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❌</a:t>
            </a:r>
          </a:p>
        </p:txBody>
      </p:sp>
      <p:sp>
        <p:nvSpPr>
          <p:cNvPr id="1204" name="TextBox 1203">
            <a:extLst>
              <a:ext uri="{FF2B5EF4-FFF2-40B4-BE49-F238E27FC236}">
                <a16:creationId xmlns:a16="http://schemas.microsoft.com/office/drawing/2014/main" id="{A93DF5DE-0BCA-1C5C-D068-9111B698308C}"/>
              </a:ext>
            </a:extLst>
          </p:cNvPr>
          <p:cNvSpPr txBox="1"/>
          <p:nvPr/>
        </p:nvSpPr>
        <p:spPr>
          <a:xfrm>
            <a:off x="40614600" y="19455370"/>
            <a:ext cx="38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✅</a:t>
            </a:r>
          </a:p>
        </p:txBody>
      </p:sp>
      <p:sp>
        <p:nvSpPr>
          <p:cNvPr id="1205" name="TextBox 1204">
            <a:extLst>
              <a:ext uri="{FF2B5EF4-FFF2-40B4-BE49-F238E27FC236}">
                <a16:creationId xmlns:a16="http://schemas.microsoft.com/office/drawing/2014/main" id="{B1224350-F630-3B9D-FB2D-85CDD6B56E5E}"/>
              </a:ext>
            </a:extLst>
          </p:cNvPr>
          <p:cNvSpPr txBox="1"/>
          <p:nvPr/>
        </p:nvSpPr>
        <p:spPr>
          <a:xfrm>
            <a:off x="41681400" y="19117393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/>
              <a:t>🧑‍⚕️</a:t>
            </a:r>
          </a:p>
        </p:txBody>
      </p:sp>
      <p:sp>
        <p:nvSpPr>
          <p:cNvPr id="1206" name="Rounded Rectangle 1205">
            <a:extLst>
              <a:ext uri="{FF2B5EF4-FFF2-40B4-BE49-F238E27FC236}">
                <a16:creationId xmlns:a16="http://schemas.microsoft.com/office/drawing/2014/main" id="{CBF45210-C3D3-79B2-0B95-C6CAB41A3003}"/>
              </a:ext>
            </a:extLst>
          </p:cNvPr>
          <p:cNvSpPr/>
          <p:nvPr/>
        </p:nvSpPr>
        <p:spPr>
          <a:xfrm>
            <a:off x="33451800" y="20497800"/>
            <a:ext cx="9906000" cy="1227412"/>
          </a:xfrm>
          <a:prstGeom prst="roundRect">
            <a:avLst/>
          </a:prstGeom>
          <a:noFill/>
          <a:ln w="19050">
            <a:solidFill>
              <a:srgbClr val="35667D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8" name="TextBox 1207">
            <a:extLst>
              <a:ext uri="{FF2B5EF4-FFF2-40B4-BE49-F238E27FC236}">
                <a16:creationId xmlns:a16="http://schemas.microsoft.com/office/drawing/2014/main" id="{BEA7BD89-41BF-BF0B-5CE7-982B2536E708}"/>
              </a:ext>
            </a:extLst>
          </p:cNvPr>
          <p:cNvSpPr txBox="1"/>
          <p:nvPr/>
        </p:nvSpPr>
        <p:spPr>
          <a:xfrm>
            <a:off x="37240304" y="20802600"/>
            <a:ext cx="5965096" cy="1200329"/>
          </a:xfrm>
          <a:prstGeom prst="rect">
            <a:avLst/>
          </a:prstGeom>
          <a:noFill/>
        </p:spPr>
        <p:txBody>
          <a:bodyPr wrap="square" numCol="2" spcCol="91440" rtlCol="0">
            <a:spAutoFit/>
          </a:bodyPr>
          <a:lstStyle/>
          <a:p>
            <a:pPr algn="ctr"/>
            <a:r>
              <a:rPr lang="en-US" b="1" dirty="0">
                <a:solidFill>
                  <a:srgbClr val="008080"/>
                </a:solidFill>
                <a:latin typeface="SF Pro Heavy" pitchFamily="2" charset="0"/>
                <a:ea typeface="SF Pro Heavy" pitchFamily="2" charset="0"/>
                <a:cs typeface="SF Pro Heavy" pitchFamily="2" charset="0"/>
              </a:rPr>
              <a:t>Sub-Saharan-Africa</a:t>
            </a:r>
          </a:p>
          <a:p>
            <a:pPr algn="ctr"/>
            <a:r>
              <a:rPr lang="en-US" b="1" dirty="0">
                <a:solidFill>
                  <a:srgbClr val="008080"/>
                </a:solidFill>
                <a:latin typeface="SF Pro Heavy" pitchFamily="2" charset="0"/>
                <a:ea typeface="SF Pro Heavy" pitchFamily="2" charset="0"/>
                <a:cs typeface="SF Pro Heavy" pitchFamily="2" charset="0"/>
              </a:rPr>
              <a:t>Meningioma Radiotherapy</a:t>
            </a:r>
          </a:p>
          <a:p>
            <a:pPr algn="ctr"/>
            <a:endParaRPr lang="en-US" b="1" dirty="0">
              <a:solidFill>
                <a:srgbClr val="008080"/>
              </a:solidFill>
              <a:latin typeface="SF Pro Heavy" pitchFamily="2" charset="0"/>
              <a:ea typeface="SF Pro Heavy" pitchFamily="2" charset="0"/>
              <a:cs typeface="SF Pro Heavy" pitchFamily="2" charset="0"/>
            </a:endParaRPr>
          </a:p>
          <a:p>
            <a:pPr algn="ctr"/>
            <a:endParaRPr lang="en-US" b="1" dirty="0">
              <a:solidFill>
                <a:srgbClr val="008080"/>
              </a:solidFill>
              <a:latin typeface="SF Pro Heavy" pitchFamily="2" charset="0"/>
              <a:ea typeface="SF Pro Heavy" pitchFamily="2" charset="0"/>
              <a:cs typeface="SF Pro Heavy" pitchFamily="2" charset="0"/>
            </a:endParaRPr>
          </a:p>
          <a:p>
            <a:pPr algn="ctr"/>
            <a:r>
              <a:rPr lang="en-US" b="1" dirty="0">
                <a:solidFill>
                  <a:srgbClr val="008080"/>
                </a:solidFill>
                <a:latin typeface="SF Pro Heavy" pitchFamily="2" charset="0"/>
                <a:ea typeface="SF Pro Heavy" pitchFamily="2" charset="0"/>
                <a:cs typeface="SF Pro Heavy" pitchFamily="2" charset="0"/>
              </a:rPr>
              <a:t>Brain Metastases</a:t>
            </a:r>
          </a:p>
          <a:p>
            <a:pPr algn="ctr"/>
            <a:r>
              <a:rPr lang="en-US" b="1" dirty="0">
                <a:solidFill>
                  <a:srgbClr val="008080"/>
                </a:solidFill>
                <a:latin typeface="SF Pro Heavy" pitchFamily="2" charset="0"/>
                <a:ea typeface="SF Pro Heavy" pitchFamily="2" charset="0"/>
                <a:cs typeface="SF Pro Heavy" pitchFamily="2" charset="0"/>
              </a:rPr>
              <a:t>Pediatric Tumors</a:t>
            </a:r>
          </a:p>
        </p:txBody>
      </p:sp>
      <p:sp>
        <p:nvSpPr>
          <p:cNvPr id="1209" name="Double Bracket 1208">
            <a:extLst>
              <a:ext uri="{FF2B5EF4-FFF2-40B4-BE49-F238E27FC236}">
                <a16:creationId xmlns:a16="http://schemas.microsoft.com/office/drawing/2014/main" id="{94CF684F-DAFD-BBC3-A570-D31CB73E553F}"/>
              </a:ext>
            </a:extLst>
          </p:cNvPr>
          <p:cNvSpPr/>
          <p:nvPr/>
        </p:nvSpPr>
        <p:spPr>
          <a:xfrm>
            <a:off x="37185600" y="20878800"/>
            <a:ext cx="5562600" cy="533400"/>
          </a:xfrm>
          <a:prstGeom prst="bracketPair">
            <a:avLst/>
          </a:prstGeom>
          <a:ln w="28575">
            <a:solidFill>
              <a:srgbClr val="008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15" name="Group 1214">
            <a:extLst>
              <a:ext uri="{FF2B5EF4-FFF2-40B4-BE49-F238E27FC236}">
                <a16:creationId xmlns:a16="http://schemas.microsoft.com/office/drawing/2014/main" id="{6A72A20D-FB51-D6C3-A1D5-8693E4948543}"/>
              </a:ext>
            </a:extLst>
          </p:cNvPr>
          <p:cNvGrpSpPr/>
          <p:nvPr/>
        </p:nvGrpSpPr>
        <p:grpSpPr>
          <a:xfrm>
            <a:off x="18493163" y="23545800"/>
            <a:ext cx="4032717" cy="2149662"/>
            <a:chOff x="20545599" y="23854702"/>
            <a:chExt cx="4569004" cy="2435532"/>
          </a:xfrm>
        </p:grpSpPr>
        <p:pic>
          <p:nvPicPr>
            <p:cNvPr id="1211" name="Picture 1210">
              <a:extLst>
                <a:ext uri="{FF2B5EF4-FFF2-40B4-BE49-F238E27FC236}">
                  <a16:creationId xmlns:a16="http://schemas.microsoft.com/office/drawing/2014/main" id="{E9DFDA08-9A59-1218-6A28-1AFC637D5BA6}"/>
                </a:ext>
              </a:extLst>
            </p:cNvPr>
            <p:cNvPicPr>
              <a:picLocks noChangeAspect="1"/>
            </p:cNvPicPr>
            <p:nvPr/>
          </p:nvPicPr>
          <p:blipFill>
            <a:blip r:embed="rId6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0545599" y="24339191"/>
              <a:ext cx="1949808" cy="1897852"/>
            </a:xfrm>
            <a:prstGeom prst="rect">
              <a:avLst/>
            </a:prstGeom>
          </p:spPr>
        </p:pic>
        <p:sp>
          <p:nvSpPr>
            <p:cNvPr id="1212" name="TextBox 1211">
              <a:extLst>
                <a:ext uri="{FF2B5EF4-FFF2-40B4-BE49-F238E27FC236}">
                  <a16:creationId xmlns:a16="http://schemas.microsoft.com/office/drawing/2014/main" id="{73661E75-8BAC-71AF-2D56-A8E0A86746CE}"/>
                </a:ext>
              </a:extLst>
            </p:cNvPr>
            <p:cNvSpPr txBox="1"/>
            <p:nvPr/>
          </p:nvSpPr>
          <p:spPr>
            <a:xfrm>
              <a:off x="22445794" y="23854705"/>
              <a:ext cx="2668809" cy="4790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C00000"/>
                  </a:solidFill>
                  <a:latin typeface="SF Pro Semibold" pitchFamily="2" charset="0"/>
                  <a:ea typeface="SF Pro Semibold" pitchFamily="2" charset="0"/>
                  <a:cs typeface="SF Pro Semibold" pitchFamily="2" charset="0"/>
                </a:rPr>
                <a:t>Fake (GliomaGen)</a:t>
              </a:r>
            </a:p>
          </p:txBody>
        </p:sp>
        <p:sp>
          <p:nvSpPr>
            <p:cNvPr id="1213" name="TextBox 1212">
              <a:extLst>
                <a:ext uri="{FF2B5EF4-FFF2-40B4-BE49-F238E27FC236}">
                  <a16:creationId xmlns:a16="http://schemas.microsoft.com/office/drawing/2014/main" id="{4EE7EAA5-7A77-D197-0639-2FA6C4328FC6}"/>
                </a:ext>
              </a:extLst>
            </p:cNvPr>
            <p:cNvSpPr txBox="1"/>
            <p:nvPr/>
          </p:nvSpPr>
          <p:spPr>
            <a:xfrm>
              <a:off x="20747745" y="23854702"/>
              <a:ext cx="1506616" cy="4790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B050"/>
                  </a:solidFill>
                  <a:latin typeface="SF Pro Semibold" pitchFamily="2" charset="0"/>
                  <a:ea typeface="SF Pro Semibold" pitchFamily="2" charset="0"/>
                  <a:cs typeface="SF Pro Semibold" pitchFamily="2" charset="0"/>
                </a:rPr>
                <a:t>Real</a:t>
              </a:r>
            </a:p>
          </p:txBody>
        </p:sp>
        <p:pic>
          <p:nvPicPr>
            <p:cNvPr id="1210" name="Picture 1209">
              <a:extLst>
                <a:ext uri="{FF2B5EF4-FFF2-40B4-BE49-F238E27FC236}">
                  <a16:creationId xmlns:a16="http://schemas.microsoft.com/office/drawing/2014/main" id="{93309505-AFB9-5672-E0C5-3A0EF086C78D}"/>
                </a:ext>
              </a:extLst>
            </p:cNvPr>
            <p:cNvPicPr>
              <a:picLocks noChangeAspect="1"/>
            </p:cNvPicPr>
            <p:nvPr/>
          </p:nvPicPr>
          <p:blipFill>
            <a:blip r:embed="rId6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5070" b="-1737"/>
            <a:stretch/>
          </p:blipFill>
          <p:spPr>
            <a:xfrm>
              <a:off x="22630777" y="24344742"/>
              <a:ext cx="2326636" cy="1945492"/>
            </a:xfrm>
            <a:prstGeom prst="rect">
              <a:avLst/>
            </a:prstGeom>
          </p:spPr>
        </p:pic>
      </p:grpSp>
      <p:sp>
        <p:nvSpPr>
          <p:cNvPr id="1214" name="TextBox 1213">
            <a:extLst>
              <a:ext uri="{FF2B5EF4-FFF2-40B4-BE49-F238E27FC236}">
                <a16:creationId xmlns:a16="http://schemas.microsoft.com/office/drawing/2014/main" id="{1570C280-78DA-91FE-F417-07CD9404A05C}"/>
              </a:ext>
            </a:extLst>
          </p:cNvPr>
          <p:cNvSpPr txBox="1"/>
          <p:nvPr/>
        </p:nvSpPr>
        <p:spPr>
          <a:xfrm>
            <a:off x="18251685" y="25689580"/>
            <a:ext cx="41607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Figure 12: Enlarged Validation t1n Modality vs. Corresponding Synthetic Sample from GliomaGen</a:t>
            </a:r>
          </a:p>
        </p:txBody>
      </p:sp>
      <p:sp>
        <p:nvSpPr>
          <p:cNvPr id="1216" name="TextBox 1215">
            <a:extLst>
              <a:ext uri="{FF2B5EF4-FFF2-40B4-BE49-F238E27FC236}">
                <a16:creationId xmlns:a16="http://schemas.microsoft.com/office/drawing/2014/main" id="{9D725EE8-A8BD-3992-29B5-4E2BFD1F51F7}"/>
              </a:ext>
            </a:extLst>
          </p:cNvPr>
          <p:cNvSpPr txBox="1"/>
          <p:nvPr/>
        </p:nvSpPr>
        <p:spPr>
          <a:xfrm>
            <a:off x="22570980" y="24079200"/>
            <a:ext cx="9332252" cy="4247317"/>
          </a:xfrm>
          <a:prstGeom prst="rect">
            <a:avLst/>
          </a:prstGeom>
          <a:noFill/>
        </p:spPr>
        <p:txBody>
          <a:bodyPr wrap="square" numCol="2" spcCol="91440" rtlCol="0">
            <a:spAutoFit/>
          </a:bodyPr>
          <a:lstStyle/>
          <a:p>
            <a:pPr algn="ctr"/>
            <a:r>
              <a:rPr lang="en-US" b="1" dirty="0">
                <a:latin typeface="SF Pro Heavy" pitchFamily="2" charset="0"/>
                <a:ea typeface="SF Pro Heavy" pitchFamily="2" charset="0"/>
                <a:cs typeface="SF Pro Heavy" pitchFamily="2" charset="0"/>
              </a:rPr>
              <a:t>Learning: </a:t>
            </a:r>
            <a:r>
              <a:rPr lang="en-US" dirty="0"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Figure 9 demonstrates how GliomaGen improves during training.</a:t>
            </a:r>
          </a:p>
          <a:p>
            <a:pPr algn="ctr"/>
            <a:endParaRPr lang="en-US" b="1" dirty="0">
              <a:latin typeface="SF Pro Heavy" pitchFamily="2" charset="0"/>
              <a:ea typeface="SF Pro Heavy" pitchFamily="2" charset="0"/>
              <a:cs typeface="SF Pro Heavy" pitchFamily="2" charset="0"/>
            </a:endParaRPr>
          </a:p>
          <a:p>
            <a:pPr algn="ctr"/>
            <a:r>
              <a:rPr lang="en-US" b="1" dirty="0">
                <a:latin typeface="SF Pro Heavy" pitchFamily="2" charset="0"/>
                <a:ea typeface="SF Pro Heavy" pitchFamily="2" charset="0"/>
                <a:cs typeface="SF Pro Heavy" pitchFamily="2" charset="0"/>
              </a:rPr>
              <a:t>Noisy Outputs: </a:t>
            </a:r>
            <a:r>
              <a:rPr lang="en-US" dirty="0"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Some generations (e.g., row 3 in Figure 10) exhibited noise and blurriness.</a:t>
            </a:r>
          </a:p>
          <a:p>
            <a:pPr algn="ctr"/>
            <a:endParaRPr lang="en-US" dirty="0">
              <a:latin typeface="SF Pro Semibold" pitchFamily="2" charset="0"/>
              <a:ea typeface="SF Pro Semibold" pitchFamily="2" charset="0"/>
              <a:cs typeface="SF Pro Semibold" pitchFamily="2" charset="0"/>
            </a:endParaRPr>
          </a:p>
          <a:p>
            <a:pPr algn="ctr"/>
            <a:r>
              <a:rPr lang="en-US" b="1" dirty="0">
                <a:latin typeface="SF Pro Heavy" pitchFamily="2" charset="0"/>
                <a:ea typeface="SF Pro Heavy" pitchFamily="2" charset="0"/>
                <a:cs typeface="SF Pro Heavy" pitchFamily="2" charset="0"/>
              </a:rPr>
              <a:t>Mean FID: </a:t>
            </a:r>
            <a:r>
              <a:rPr lang="en-US" dirty="0"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59.7731±6.5; moderately high fidelity with room for improvement.</a:t>
            </a:r>
          </a:p>
          <a:p>
            <a:pPr algn="ctr"/>
            <a:endParaRPr lang="en-US" dirty="0">
              <a:latin typeface="SF Pro Semibold" pitchFamily="2" charset="0"/>
              <a:ea typeface="SF Pro Semibold" pitchFamily="2" charset="0"/>
              <a:cs typeface="SF Pro Semibold" pitchFamily="2" charset="0"/>
            </a:endParaRPr>
          </a:p>
          <a:p>
            <a:pPr algn="ctr"/>
            <a:endParaRPr lang="en-US" dirty="0">
              <a:latin typeface="SF Pro Semibold" pitchFamily="2" charset="0"/>
              <a:ea typeface="SF Pro Semibold" pitchFamily="2" charset="0"/>
              <a:cs typeface="SF Pro Semibold" pitchFamily="2" charset="0"/>
            </a:endParaRPr>
          </a:p>
          <a:p>
            <a:pPr algn="ctr"/>
            <a:endParaRPr lang="en-US" dirty="0">
              <a:latin typeface="SF Pro Semibold" pitchFamily="2" charset="0"/>
              <a:ea typeface="SF Pro Semibold" pitchFamily="2" charset="0"/>
              <a:cs typeface="SF Pro Semibold" pitchFamily="2" charset="0"/>
            </a:endParaRPr>
          </a:p>
          <a:p>
            <a:pPr algn="ctr"/>
            <a:endParaRPr lang="en-US" dirty="0">
              <a:latin typeface="SF Pro Semibold" pitchFamily="2" charset="0"/>
              <a:ea typeface="SF Pro Semibold" pitchFamily="2" charset="0"/>
              <a:cs typeface="SF Pro Semibold" pitchFamily="2" charset="0"/>
            </a:endParaRPr>
          </a:p>
          <a:p>
            <a:pPr algn="ctr"/>
            <a:endParaRPr lang="en-US" dirty="0">
              <a:latin typeface="SF Pro Semibold" pitchFamily="2" charset="0"/>
              <a:ea typeface="SF Pro Semibold" pitchFamily="2" charset="0"/>
              <a:cs typeface="SF Pro Semibold" pitchFamily="2" charset="0"/>
            </a:endParaRPr>
          </a:p>
          <a:p>
            <a:pPr algn="ctr"/>
            <a:endParaRPr lang="en-US" dirty="0">
              <a:latin typeface="SF Pro Semibold" pitchFamily="2" charset="0"/>
              <a:ea typeface="SF Pro Semibold" pitchFamily="2" charset="0"/>
              <a:cs typeface="SF Pro Semibold" pitchFamily="2" charset="0"/>
            </a:endParaRPr>
          </a:p>
          <a:p>
            <a:pPr algn="ctr"/>
            <a:endParaRPr lang="en-US" dirty="0">
              <a:latin typeface="SF Pro Semibold" pitchFamily="2" charset="0"/>
              <a:ea typeface="SF Pro Semibold" pitchFamily="2" charset="0"/>
              <a:cs typeface="SF Pro Semibold" pitchFamily="2" charset="0"/>
            </a:endParaRPr>
          </a:p>
          <a:p>
            <a:pPr algn="ctr"/>
            <a:r>
              <a:rPr lang="en-US" b="1" dirty="0">
                <a:latin typeface="SF Pro Heavy" pitchFamily="2" charset="0"/>
                <a:ea typeface="SF Pro Heavy" pitchFamily="2" charset="0"/>
                <a:cs typeface="SF Pro Heavy" pitchFamily="2" charset="0"/>
              </a:rPr>
              <a:t>Structural Similarity: </a:t>
            </a:r>
            <a:r>
              <a:rPr lang="en-US" dirty="0"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MS-SSIM highest for t2f and t1c, lower for t1n and t2w.</a:t>
            </a:r>
          </a:p>
          <a:p>
            <a:pPr algn="ctr"/>
            <a:endParaRPr lang="en-US" dirty="0">
              <a:latin typeface="SF Pro Semibold" pitchFamily="2" charset="0"/>
              <a:ea typeface="SF Pro Semibold" pitchFamily="2" charset="0"/>
              <a:cs typeface="SF Pro Semibold" pitchFamily="2" charset="0"/>
            </a:endParaRPr>
          </a:p>
          <a:p>
            <a:pPr algn="ctr"/>
            <a:r>
              <a:rPr lang="en-US" b="1" dirty="0">
                <a:latin typeface="SF Pro Heavy" pitchFamily="2" charset="0"/>
                <a:ea typeface="SF Pro Heavy" pitchFamily="2" charset="0"/>
                <a:cs typeface="SF Pro Heavy" pitchFamily="2" charset="0"/>
              </a:rPr>
              <a:t>Best Modality: </a:t>
            </a:r>
            <a:r>
              <a:rPr lang="en-US" dirty="0"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t2w (FID=54.9974±3.2271,</a:t>
            </a:r>
          </a:p>
          <a:p>
            <a:pPr algn="ctr"/>
            <a:r>
              <a:rPr lang="en-US" dirty="0"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KID=0.0291±0.0010).</a:t>
            </a:r>
          </a:p>
          <a:p>
            <a:pPr algn="ctr"/>
            <a:endParaRPr lang="en-US" dirty="0">
              <a:latin typeface="SF Pro Semibold" pitchFamily="2" charset="0"/>
              <a:ea typeface="SF Pro Semibold" pitchFamily="2" charset="0"/>
              <a:cs typeface="SF Pro Semibold" pitchFamily="2" charset="0"/>
            </a:endParaRPr>
          </a:p>
          <a:p>
            <a:pPr algn="ctr"/>
            <a:r>
              <a:rPr lang="en-US" b="1" dirty="0">
                <a:latin typeface="SF Pro Heavy" pitchFamily="2" charset="0"/>
                <a:ea typeface="SF Pro Heavy" pitchFamily="2" charset="0"/>
                <a:cs typeface="SF Pro Heavy" pitchFamily="2" charset="0"/>
              </a:rPr>
              <a:t>Worst Modality: </a:t>
            </a:r>
            <a:r>
              <a:rPr lang="en-US" dirty="0"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t2f (FID=70.4296±4.1727, KID=0.0370±0.0018).</a:t>
            </a:r>
          </a:p>
          <a:p>
            <a:pPr algn="ctr"/>
            <a:endParaRPr lang="en-US" dirty="0">
              <a:latin typeface="SF Pro Semibold" pitchFamily="2" charset="0"/>
              <a:ea typeface="SF Pro Semibold" pitchFamily="2" charset="0"/>
              <a:cs typeface="SF Pro Semibold" pitchFamily="2" charset="0"/>
            </a:endParaRPr>
          </a:p>
          <a:p>
            <a:pPr algn="ctr"/>
            <a:endParaRPr lang="en-US" dirty="0">
              <a:latin typeface="SF Pro Semibold" pitchFamily="2" charset="0"/>
              <a:ea typeface="SF Pro Semibold" pitchFamily="2" charset="0"/>
              <a:cs typeface="SF Pro Semibold" pitchFamily="2" charset="0"/>
            </a:endParaRPr>
          </a:p>
          <a:p>
            <a:pPr algn="ctr"/>
            <a:endParaRPr lang="en-US" dirty="0">
              <a:latin typeface="SF Pro Semibold" pitchFamily="2" charset="0"/>
              <a:ea typeface="SF Pro Semibold" pitchFamily="2" charset="0"/>
              <a:cs typeface="SF Pro Semibold" pitchFamily="2" charset="0"/>
            </a:endParaRPr>
          </a:p>
          <a:p>
            <a:pPr algn="ctr"/>
            <a:endParaRPr lang="en-US" dirty="0">
              <a:latin typeface="SF Pro Semibold" pitchFamily="2" charset="0"/>
              <a:ea typeface="SF Pro Semibold" pitchFamily="2" charset="0"/>
              <a:cs typeface="SF Pro Semibold" pitchFamily="2" charset="0"/>
            </a:endParaRPr>
          </a:p>
          <a:p>
            <a:pPr algn="ctr"/>
            <a:endParaRPr lang="en-US" dirty="0">
              <a:latin typeface="SF Pro Semibold" pitchFamily="2" charset="0"/>
              <a:ea typeface="SF Pro Semibold" pitchFamily="2" charset="0"/>
              <a:cs typeface="SF Pro Semibold" pitchFamily="2" charset="0"/>
            </a:endParaRPr>
          </a:p>
          <a:p>
            <a:pPr algn="ctr"/>
            <a:endParaRPr lang="en-US" dirty="0">
              <a:latin typeface="SF Pro Semibold" pitchFamily="2" charset="0"/>
              <a:ea typeface="SF Pro Semibold" pitchFamily="2" charset="0"/>
              <a:cs typeface="SF Pro Semibold" pitchFamily="2" charset="0"/>
            </a:endParaRPr>
          </a:p>
        </p:txBody>
      </p:sp>
      <p:pic>
        <p:nvPicPr>
          <p:cNvPr id="1218" name="Picture 1217" descr="A qr code on a white background&#10;&#10;AI-generated content may be incorrect.">
            <a:extLst>
              <a:ext uri="{FF2B5EF4-FFF2-40B4-BE49-F238E27FC236}">
                <a16:creationId xmlns:a16="http://schemas.microsoft.com/office/drawing/2014/main" id="{1576823C-5CE0-31F2-B9C9-16678DB26A2B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43200" y="1045227"/>
            <a:ext cx="1905000" cy="1905000"/>
          </a:xfrm>
          <a:prstGeom prst="rect">
            <a:avLst/>
          </a:prstGeom>
        </p:spPr>
      </p:pic>
      <p:pic>
        <p:nvPicPr>
          <p:cNvPr id="1219" name="Picture 1218">
            <a:extLst>
              <a:ext uri="{FF2B5EF4-FFF2-40B4-BE49-F238E27FC236}">
                <a16:creationId xmlns:a16="http://schemas.microsoft.com/office/drawing/2014/main" id="{BFF33386-1E10-53ED-91F0-FF7BDFB10994}"/>
              </a:ext>
            </a:extLst>
          </p:cNvPr>
          <p:cNvPicPr>
            <a:picLocks noChangeAspect="1"/>
          </p:cNvPicPr>
          <p:nvPr/>
        </p:nvPicPr>
        <p:blipFill>
          <a:blip r:embed="rId6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5690" y="27584401"/>
            <a:ext cx="12823110" cy="1660009"/>
          </a:xfrm>
          <a:prstGeom prst="rect">
            <a:avLst/>
          </a:prstGeom>
        </p:spPr>
      </p:pic>
      <p:sp>
        <p:nvSpPr>
          <p:cNvPr id="1220" name="TextBox 1219">
            <a:extLst>
              <a:ext uri="{FF2B5EF4-FFF2-40B4-BE49-F238E27FC236}">
                <a16:creationId xmlns:a16="http://schemas.microsoft.com/office/drawing/2014/main" id="{DEB46C58-2DF4-AE40-433E-A0AD8AE37C26}"/>
              </a:ext>
            </a:extLst>
          </p:cNvPr>
          <p:cNvSpPr txBox="1"/>
          <p:nvPr/>
        </p:nvSpPr>
        <p:spPr>
          <a:xfrm>
            <a:off x="14139361" y="29337000"/>
            <a:ext cx="82246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Figure 13: Segmentation Performance of </a:t>
            </a:r>
            <a:r>
              <a:rPr lang="en-US" sz="1400" dirty="0" err="1"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nnU</a:t>
            </a:r>
            <a:r>
              <a:rPr lang="en-US" sz="1400" dirty="0"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-Net Models Trained on Different Data Configurations.</a:t>
            </a:r>
          </a:p>
        </p:txBody>
      </p:sp>
      <p:pic>
        <p:nvPicPr>
          <p:cNvPr id="1221" name="Picture 1220">
            <a:extLst>
              <a:ext uri="{FF2B5EF4-FFF2-40B4-BE49-F238E27FC236}">
                <a16:creationId xmlns:a16="http://schemas.microsoft.com/office/drawing/2014/main" id="{A1FBDC2E-EA1C-C39C-C39E-9EC8115B912A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41198" y="26822400"/>
            <a:ext cx="7037814" cy="1682834"/>
          </a:xfrm>
          <a:prstGeom prst="rect">
            <a:avLst/>
          </a:prstGeom>
        </p:spPr>
      </p:pic>
      <p:sp>
        <p:nvSpPr>
          <p:cNvPr id="1222" name="TextBox 1221">
            <a:extLst>
              <a:ext uri="{FF2B5EF4-FFF2-40B4-BE49-F238E27FC236}">
                <a16:creationId xmlns:a16="http://schemas.microsoft.com/office/drawing/2014/main" id="{9D913750-AA76-F344-D53D-3D99FDE4509F}"/>
              </a:ext>
            </a:extLst>
          </p:cNvPr>
          <p:cNvSpPr txBox="1"/>
          <p:nvPr/>
        </p:nvSpPr>
        <p:spPr>
          <a:xfrm>
            <a:off x="24765000" y="28498800"/>
            <a:ext cx="7391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Figure 14: Boundary Quality Metrics (HD95 and ASSD) Across </a:t>
            </a:r>
            <a:r>
              <a:rPr lang="en-US" sz="1400" dirty="0" err="1"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nnU</a:t>
            </a:r>
            <a:r>
              <a:rPr lang="en-US" sz="1400" dirty="0"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-Net Segmentation Models Trained on Different Datasets. HD95 (95th percentile </a:t>
            </a:r>
            <a:r>
              <a:rPr lang="en-US" sz="1400" dirty="0" err="1"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Hausdorff</a:t>
            </a:r>
            <a:r>
              <a:rPr lang="en-US" sz="1400" dirty="0"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 Distance) Measures Worst-Case Boundary error, while ASSD (Average Symmetric Surface Distance) Quantifies Average Boundary Deviation. Lower Values Indicate Better Segmentation Accuracy.</a:t>
            </a:r>
          </a:p>
        </p:txBody>
      </p:sp>
      <p:pic>
        <p:nvPicPr>
          <p:cNvPr id="1223" name="Picture 1222">
            <a:extLst>
              <a:ext uri="{FF2B5EF4-FFF2-40B4-BE49-F238E27FC236}">
                <a16:creationId xmlns:a16="http://schemas.microsoft.com/office/drawing/2014/main" id="{0A8508E2-F5B4-FFE5-E70C-12CF129EDE8A}"/>
              </a:ext>
            </a:extLst>
          </p:cNvPr>
          <p:cNvPicPr>
            <a:picLocks noChangeAspect="1"/>
          </p:cNvPicPr>
          <p:nvPr/>
        </p:nvPicPr>
        <p:blipFill>
          <a:blip r:embed="rId6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775" b="-8008"/>
          <a:stretch/>
        </p:blipFill>
        <p:spPr>
          <a:xfrm>
            <a:off x="11865690" y="29892050"/>
            <a:ext cx="12823110" cy="1775789"/>
          </a:xfrm>
          <a:prstGeom prst="rect">
            <a:avLst/>
          </a:prstGeom>
        </p:spPr>
      </p:pic>
      <p:sp>
        <p:nvSpPr>
          <p:cNvPr id="1224" name="TextBox 1223">
            <a:extLst>
              <a:ext uri="{FF2B5EF4-FFF2-40B4-BE49-F238E27FC236}">
                <a16:creationId xmlns:a16="http://schemas.microsoft.com/office/drawing/2014/main" id="{509AF86C-40D6-178C-338F-EA4AF4DB6B6F}"/>
              </a:ext>
            </a:extLst>
          </p:cNvPr>
          <p:cNvSpPr txBox="1"/>
          <p:nvPr/>
        </p:nvSpPr>
        <p:spPr>
          <a:xfrm>
            <a:off x="13343184" y="31869862"/>
            <a:ext cx="9847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Figure 15: </a:t>
            </a:r>
            <a:r>
              <a:rPr lang="en-US" sz="1400" dirty="0" err="1"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nnU</a:t>
            </a:r>
            <a:r>
              <a:rPr lang="en-US" sz="1400" dirty="0"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-Net Predicted Segmentation Mask Across Dataset Configurations Aside Radiologist-Annotated Ground Truth </a:t>
            </a:r>
          </a:p>
        </p:txBody>
      </p:sp>
      <p:sp>
        <p:nvSpPr>
          <p:cNvPr id="1227" name="TextBox 1226">
            <a:extLst>
              <a:ext uri="{FF2B5EF4-FFF2-40B4-BE49-F238E27FC236}">
                <a16:creationId xmlns:a16="http://schemas.microsoft.com/office/drawing/2014/main" id="{A296359B-F621-3C81-457F-C82AFD5B931E}"/>
              </a:ext>
            </a:extLst>
          </p:cNvPr>
          <p:cNvSpPr txBox="1"/>
          <p:nvPr/>
        </p:nvSpPr>
        <p:spPr>
          <a:xfrm>
            <a:off x="13717563" y="31492250"/>
            <a:ext cx="1334850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6"/>
                </a:solidFill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        1235R                1235R </a:t>
            </a:r>
            <a:r>
              <a:rPr lang="en-US" dirty="0"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+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2124S     </a:t>
            </a:r>
            <a:r>
              <a:rPr lang="en-US" dirty="0">
                <a:solidFill>
                  <a:schemeClr val="accent6"/>
                </a:solidFill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1235R</a:t>
            </a:r>
            <a:r>
              <a:rPr lang="en-US" dirty="0"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 +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1062S    </a:t>
            </a:r>
            <a:r>
              <a:rPr lang="en-US" dirty="0">
                <a:solidFill>
                  <a:schemeClr val="accent6"/>
                </a:solidFill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1235R</a:t>
            </a:r>
            <a:r>
              <a:rPr lang="en-US" dirty="0"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 + </a:t>
            </a:r>
            <a:r>
              <a:rPr lang="en-US" dirty="0">
                <a:solidFill>
                  <a:srgbClr val="F64BBD"/>
                </a:solidFill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598HQS           598HQS            </a:t>
            </a:r>
            <a:r>
              <a:rPr lang="en-US" dirty="0">
                <a:solidFill>
                  <a:schemeClr val="accent6"/>
                </a:solidFill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617R</a:t>
            </a:r>
            <a:r>
              <a:rPr lang="en-US" dirty="0"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 + </a:t>
            </a:r>
            <a:r>
              <a:rPr lang="en-US" dirty="0">
                <a:solidFill>
                  <a:srgbClr val="F64BBD"/>
                </a:solidFill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598HQS</a:t>
            </a:r>
          </a:p>
          <a:p>
            <a:pPr algn="ctr"/>
            <a:endParaRPr lang="en-US" dirty="0">
              <a:solidFill>
                <a:schemeClr val="accent6"/>
              </a:solidFill>
              <a:latin typeface="SF Pro Semibold" pitchFamily="2" charset="0"/>
              <a:ea typeface="SF Pro Semibold" pitchFamily="2" charset="0"/>
              <a:cs typeface="SF Pro Semibold" pitchFamily="2" charset="0"/>
            </a:endParaRPr>
          </a:p>
        </p:txBody>
      </p:sp>
      <p:sp>
        <p:nvSpPr>
          <p:cNvPr id="1228" name="TextBox 1227">
            <a:extLst>
              <a:ext uri="{FF2B5EF4-FFF2-40B4-BE49-F238E27FC236}">
                <a16:creationId xmlns:a16="http://schemas.microsoft.com/office/drawing/2014/main" id="{134FC7B4-FA15-4E66-4E16-D2371A4D1204}"/>
              </a:ext>
            </a:extLst>
          </p:cNvPr>
          <p:cNvSpPr txBox="1"/>
          <p:nvPr/>
        </p:nvSpPr>
        <p:spPr>
          <a:xfrm>
            <a:off x="11865689" y="31492250"/>
            <a:ext cx="16078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Ground Truth</a:t>
            </a:r>
          </a:p>
        </p:txBody>
      </p:sp>
      <p:sp>
        <p:nvSpPr>
          <p:cNvPr id="1229" name="TextBox 1228">
            <a:extLst>
              <a:ext uri="{FF2B5EF4-FFF2-40B4-BE49-F238E27FC236}">
                <a16:creationId xmlns:a16="http://schemas.microsoft.com/office/drawing/2014/main" id="{173720AD-686F-9A5D-C668-F1A0CF360406}"/>
              </a:ext>
            </a:extLst>
          </p:cNvPr>
          <p:cNvSpPr txBox="1"/>
          <p:nvPr/>
        </p:nvSpPr>
        <p:spPr>
          <a:xfrm>
            <a:off x="27203400" y="29413200"/>
            <a:ext cx="2438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333333"/>
                </a:solidFill>
                <a:latin typeface="SF Pro Heavy" pitchFamily="2" charset="0"/>
                <a:ea typeface="SF Pro Heavy" pitchFamily="2" charset="0"/>
                <a:cs typeface="SF Pro Heavy" pitchFamily="2" charset="0"/>
              </a:rPr>
              <a:t>Key Insights</a:t>
            </a:r>
          </a:p>
        </p:txBody>
      </p:sp>
      <p:sp>
        <p:nvSpPr>
          <p:cNvPr id="1231" name="TextBox 1230">
            <a:extLst>
              <a:ext uri="{FF2B5EF4-FFF2-40B4-BE49-F238E27FC236}">
                <a16:creationId xmlns:a16="http://schemas.microsoft.com/office/drawing/2014/main" id="{586A2933-DDF6-7C57-0936-30ACDC8855F4}"/>
              </a:ext>
            </a:extLst>
          </p:cNvPr>
          <p:cNvSpPr txBox="1"/>
          <p:nvPr/>
        </p:nvSpPr>
        <p:spPr>
          <a:xfrm>
            <a:off x="24841198" y="29857948"/>
            <a:ext cx="719974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SF Pro Heavy" pitchFamily="2" charset="0"/>
                <a:ea typeface="SF Pro Heavy" pitchFamily="2" charset="0"/>
                <a:cs typeface="SF Pro Heavy" pitchFamily="2" charset="0"/>
              </a:rPr>
              <a:t>Hybrid data equals real-only performance</a:t>
            </a:r>
          </a:p>
          <a:p>
            <a:pPr algn="ctr"/>
            <a:r>
              <a:rPr lang="en-US" dirty="0"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Kappa ~0.79, Accuracy &gt;0.89.</a:t>
            </a:r>
          </a:p>
          <a:p>
            <a:pPr algn="ctr"/>
            <a:endParaRPr lang="en-US" dirty="0">
              <a:latin typeface="SF Pro Semibold" pitchFamily="2" charset="0"/>
              <a:ea typeface="SF Pro Semibold" pitchFamily="2" charset="0"/>
              <a:cs typeface="SF Pro Semibold" pitchFamily="2" charset="0"/>
            </a:endParaRPr>
          </a:p>
          <a:p>
            <a:pPr algn="ctr"/>
            <a:r>
              <a:rPr lang="en-US" b="1" dirty="0">
                <a:latin typeface="SF Pro Heavy" pitchFamily="2" charset="0"/>
                <a:ea typeface="SF Pro Heavy" pitchFamily="2" charset="0"/>
                <a:cs typeface="SF Pro Heavy" pitchFamily="2" charset="0"/>
              </a:rPr>
              <a:t>Synthetic-only underperforms</a:t>
            </a:r>
          </a:p>
          <a:p>
            <a:pPr algn="ctr"/>
            <a:r>
              <a:rPr lang="en-US" dirty="0"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Kappa ~0.42, Accuracy ~0.64; worse HD95/ASSD.</a:t>
            </a:r>
          </a:p>
          <a:p>
            <a:pPr algn="ctr"/>
            <a:endParaRPr lang="en-US" dirty="0">
              <a:latin typeface="SF Pro Semibold" pitchFamily="2" charset="0"/>
              <a:ea typeface="SF Pro Semibold" pitchFamily="2" charset="0"/>
              <a:cs typeface="SF Pro Semibold" pitchFamily="2" charset="0"/>
            </a:endParaRPr>
          </a:p>
          <a:p>
            <a:pPr algn="ctr"/>
            <a:r>
              <a:rPr lang="en-US" b="1" dirty="0">
                <a:latin typeface="SF Pro Heavy" pitchFamily="2" charset="0"/>
                <a:ea typeface="SF Pro Heavy" pitchFamily="2" charset="0"/>
                <a:cs typeface="SF Pro Heavy" pitchFamily="2" charset="0"/>
              </a:rPr>
              <a:t>Data efficiency</a:t>
            </a:r>
          </a:p>
          <a:p>
            <a:pPr algn="ctr"/>
            <a:r>
              <a:rPr lang="en-US" dirty="0"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Half real + synthetic samples retain strong segmentation.</a:t>
            </a:r>
          </a:p>
        </p:txBody>
      </p:sp>
      <p:cxnSp>
        <p:nvCxnSpPr>
          <p:cNvPr id="1233" name="Straight Connector 1232">
            <a:extLst>
              <a:ext uri="{FF2B5EF4-FFF2-40B4-BE49-F238E27FC236}">
                <a16:creationId xmlns:a16="http://schemas.microsoft.com/office/drawing/2014/main" id="{107B763B-0030-1F56-8A0F-F8F99E69692C}"/>
              </a:ext>
            </a:extLst>
          </p:cNvPr>
          <p:cNvCxnSpPr/>
          <p:nvPr/>
        </p:nvCxnSpPr>
        <p:spPr>
          <a:xfrm>
            <a:off x="24765000" y="26746200"/>
            <a:ext cx="0" cy="556260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5" name="TextBox 1234">
            <a:extLst>
              <a:ext uri="{FF2B5EF4-FFF2-40B4-BE49-F238E27FC236}">
                <a16:creationId xmlns:a16="http://schemas.microsoft.com/office/drawing/2014/main" id="{7B1875A7-AD75-6E81-B946-D402656457E0}"/>
              </a:ext>
            </a:extLst>
          </p:cNvPr>
          <p:cNvSpPr txBox="1"/>
          <p:nvPr/>
        </p:nvSpPr>
        <p:spPr>
          <a:xfrm>
            <a:off x="33485845" y="4910131"/>
            <a:ext cx="9829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Replicable: </a:t>
            </a:r>
            <a:r>
              <a:rPr lang="en-US" dirty="0"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open-source pipeline for training GliomaGen and generating synthetic datasets via mask augmentation has applications in other medical domains beyond brain MR images. </a:t>
            </a:r>
          </a:p>
          <a:p>
            <a:endParaRPr lang="en-US" dirty="0">
              <a:latin typeface="SF Pro Semibold" pitchFamily="2" charset="0"/>
              <a:ea typeface="SF Pro Semibold" pitchFamily="2" charset="0"/>
              <a:cs typeface="SF Pro Semibold" pitchFamily="2" charset="0"/>
            </a:endParaRPr>
          </a:p>
          <a:p>
            <a:r>
              <a:rPr lang="en-US" i="1" dirty="0"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Large dataset: </a:t>
            </a:r>
            <a:r>
              <a:rPr lang="en-US" dirty="0"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a publicly-available BraTS derivative dataset is released, serving as the baseline for improvements to GliomaGen. </a:t>
            </a:r>
          </a:p>
          <a:p>
            <a:endParaRPr lang="en-US" dirty="0">
              <a:latin typeface="SF Pro Semibold" pitchFamily="2" charset="0"/>
              <a:ea typeface="SF Pro Semibold" pitchFamily="2" charset="0"/>
              <a:cs typeface="SF Pro Semibold" pitchFamily="2" charset="0"/>
            </a:endParaRPr>
          </a:p>
          <a:p>
            <a:r>
              <a:rPr lang="en-US" i="1" dirty="0"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Data augmentation:</a:t>
            </a:r>
            <a:r>
              <a:rPr lang="en-US" dirty="0"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 it was demonstrated that synthetic data has the potential to substantially shrink dataset size while retaining performance. </a:t>
            </a:r>
          </a:p>
        </p:txBody>
      </p:sp>
      <p:sp>
        <p:nvSpPr>
          <p:cNvPr id="1236" name="TextBox 1235">
            <a:extLst>
              <a:ext uri="{FF2B5EF4-FFF2-40B4-BE49-F238E27FC236}">
                <a16:creationId xmlns:a16="http://schemas.microsoft.com/office/drawing/2014/main" id="{B40A6C70-B4FA-7A0D-F476-C94FE06C42F2}"/>
              </a:ext>
            </a:extLst>
          </p:cNvPr>
          <p:cNvSpPr txBox="1"/>
          <p:nvPr/>
        </p:nvSpPr>
        <p:spPr>
          <a:xfrm>
            <a:off x="33451800" y="4517670"/>
            <a:ext cx="5078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333333"/>
                </a:solidFill>
                <a:latin typeface="SF Pro Heavy" pitchFamily="2" charset="0"/>
                <a:ea typeface="SF Pro Heavy" pitchFamily="2" charset="0"/>
                <a:cs typeface="SF Pro Heavy" pitchFamily="2" charset="0"/>
              </a:rPr>
              <a:t>Contributions</a:t>
            </a:r>
          </a:p>
        </p:txBody>
      </p:sp>
      <p:sp>
        <p:nvSpPr>
          <p:cNvPr id="1237" name="TextBox 1236">
            <a:extLst>
              <a:ext uri="{FF2B5EF4-FFF2-40B4-BE49-F238E27FC236}">
                <a16:creationId xmlns:a16="http://schemas.microsoft.com/office/drawing/2014/main" id="{B7F4021D-5660-80FE-5573-501966D2AD79}"/>
              </a:ext>
            </a:extLst>
          </p:cNvPr>
          <p:cNvSpPr txBox="1"/>
          <p:nvPr/>
        </p:nvSpPr>
        <p:spPr>
          <a:xfrm>
            <a:off x="33451800" y="7254585"/>
            <a:ext cx="5078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333333"/>
                </a:solidFill>
                <a:latin typeface="SF Pro Heavy" pitchFamily="2" charset="0"/>
                <a:ea typeface="SF Pro Heavy" pitchFamily="2" charset="0"/>
                <a:cs typeface="SF Pro Heavy" pitchFamily="2" charset="0"/>
              </a:rPr>
              <a:t>Limitations</a:t>
            </a:r>
          </a:p>
        </p:txBody>
      </p:sp>
      <p:sp>
        <p:nvSpPr>
          <p:cNvPr id="1239" name="TextBox 1238">
            <a:extLst>
              <a:ext uri="{FF2B5EF4-FFF2-40B4-BE49-F238E27FC236}">
                <a16:creationId xmlns:a16="http://schemas.microsoft.com/office/drawing/2014/main" id="{2F41396A-1F7D-19AA-6B12-3F8019EA753F}"/>
              </a:ext>
            </a:extLst>
          </p:cNvPr>
          <p:cNvSpPr txBox="1"/>
          <p:nvPr/>
        </p:nvSpPr>
        <p:spPr>
          <a:xfrm>
            <a:off x="33451800" y="7688543"/>
            <a:ext cx="10198638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GliomaGen highlights the effectiveness and pitfalls of applying current diffusion-based methods </a:t>
            </a:r>
          </a:p>
          <a:p>
            <a:r>
              <a:rPr lang="en-US" dirty="0"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to complex datasets like BraTS 2024 Adult Post-Treatment Glioma. </a:t>
            </a:r>
          </a:p>
          <a:p>
            <a:endParaRPr lang="en-US" dirty="0">
              <a:latin typeface="SF Pro Semibold" pitchFamily="2" charset="0"/>
              <a:ea typeface="SF Pro Semibold" pitchFamily="2" charset="0"/>
              <a:cs typeface="SF Pro Semibold" pitchFamily="2" charset="0"/>
            </a:endParaRPr>
          </a:p>
          <a:p>
            <a:r>
              <a:rPr lang="en-US" dirty="0"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Quantitative results indicate that certain MRI modalities, particularly t2f, exhibit elevated noise levels and inconsistent anatomical detail, prompting further evaluation.</a:t>
            </a:r>
          </a:p>
          <a:p>
            <a:endParaRPr lang="en-US" dirty="0">
              <a:latin typeface="SF Pro Semibold" pitchFamily="2" charset="0"/>
              <a:ea typeface="SF Pro Semibold" pitchFamily="2" charset="0"/>
              <a:cs typeface="SF Pro Semibold" pitchFamily="2" charset="0"/>
            </a:endParaRPr>
          </a:p>
          <a:p>
            <a:r>
              <a:rPr lang="en-US" dirty="0"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Testing revealed that segmentation models trained only on synthetic images did not perform as well as those trained on a mix of real and synthetic images.</a:t>
            </a:r>
          </a:p>
          <a:p>
            <a:endParaRPr lang="en-US" dirty="0">
              <a:latin typeface="SF Pro Semibold" pitchFamily="2" charset="0"/>
              <a:ea typeface="SF Pro Semibold" pitchFamily="2" charset="0"/>
              <a:cs typeface="SF Pro Semibold" pitchFamily="2" charset="0"/>
            </a:endParaRPr>
          </a:p>
          <a:p>
            <a:r>
              <a:rPr lang="en-US" i="1" dirty="0"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Computational limitations: </a:t>
            </a:r>
            <a:r>
              <a:rPr lang="en-US" dirty="0"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testing and revision of methods were constrained by computational costs associated with diffusion, suggesting that efficiency must be improved before widespread adoption.</a:t>
            </a:r>
          </a:p>
        </p:txBody>
      </p:sp>
      <p:sp>
        <p:nvSpPr>
          <p:cNvPr id="1241" name="TextBox 1240">
            <a:extLst>
              <a:ext uri="{FF2B5EF4-FFF2-40B4-BE49-F238E27FC236}">
                <a16:creationId xmlns:a16="http://schemas.microsoft.com/office/drawing/2014/main" id="{992BC3E8-9B78-C6BA-069E-B300099531AA}"/>
              </a:ext>
            </a:extLst>
          </p:cNvPr>
          <p:cNvSpPr txBox="1"/>
          <p:nvPr/>
        </p:nvSpPr>
        <p:spPr>
          <a:xfrm>
            <a:off x="36048987" y="10849137"/>
            <a:ext cx="4633000" cy="830997"/>
          </a:xfrm>
          <a:prstGeom prst="rect">
            <a:avLst/>
          </a:prstGeom>
          <a:noFill/>
          <a:ln w="57150"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4800" b="1" dirty="0">
                <a:solidFill>
                  <a:srgbClr val="333333"/>
                </a:solidFill>
                <a:latin typeface="SF Pro Heavy" pitchFamily="2" charset="0"/>
                <a:ea typeface="SF Pro Heavy" pitchFamily="2" charset="0"/>
                <a:cs typeface="SF Pro Heavy" pitchFamily="2" charset="0"/>
              </a:rPr>
              <a:t>Reproducibility</a:t>
            </a:r>
          </a:p>
        </p:txBody>
      </p:sp>
      <p:sp>
        <p:nvSpPr>
          <p:cNvPr id="1242" name="Rounded Rectangle 1241">
            <a:extLst>
              <a:ext uri="{FF2B5EF4-FFF2-40B4-BE49-F238E27FC236}">
                <a16:creationId xmlns:a16="http://schemas.microsoft.com/office/drawing/2014/main" id="{AAFFDC9E-39F9-439D-1D10-BF7B55AF1178}"/>
              </a:ext>
            </a:extLst>
          </p:cNvPr>
          <p:cNvSpPr/>
          <p:nvPr/>
        </p:nvSpPr>
        <p:spPr>
          <a:xfrm>
            <a:off x="33528000" y="11783260"/>
            <a:ext cx="4800600" cy="4142540"/>
          </a:xfrm>
          <a:prstGeom prst="roundRect">
            <a:avLst/>
          </a:prstGeom>
          <a:noFill/>
          <a:ln w="28575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43" name="Picture 10" descr="Github Logo - Free social media icons">
            <a:extLst>
              <a:ext uri="{FF2B5EF4-FFF2-40B4-BE49-F238E27FC236}">
                <a16:creationId xmlns:a16="http://schemas.microsoft.com/office/drawing/2014/main" id="{D28EBF0E-C93D-DA6A-10B1-FF3A835E6C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0" y="12189475"/>
            <a:ext cx="1776803" cy="1776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44" name="TextBox 1243">
            <a:extLst>
              <a:ext uri="{FF2B5EF4-FFF2-40B4-BE49-F238E27FC236}">
                <a16:creationId xmlns:a16="http://schemas.microsoft.com/office/drawing/2014/main" id="{9BEBA132-6C14-3706-C52D-36153BA473D4}"/>
              </a:ext>
            </a:extLst>
          </p:cNvPr>
          <p:cNvSpPr txBox="1"/>
          <p:nvPr/>
        </p:nvSpPr>
        <p:spPr>
          <a:xfrm>
            <a:off x="34061400" y="14452504"/>
            <a:ext cx="3810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Code available under MIT license on GitHub for immediate adaptation, iteration, and reproduction in the community</a:t>
            </a:r>
          </a:p>
        </p:txBody>
      </p:sp>
      <p:pic>
        <p:nvPicPr>
          <p:cNvPr id="1245" name="Picture 12" descr="Brand assets - Hugging Face">
            <a:extLst>
              <a:ext uri="{FF2B5EF4-FFF2-40B4-BE49-F238E27FC236}">
                <a16:creationId xmlns:a16="http://schemas.microsoft.com/office/drawing/2014/main" id="{AEB676B3-8B40-3319-5B41-286C8E4D31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0" y="11847628"/>
            <a:ext cx="2488464" cy="2488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46" name="Rounded Rectangle 1245">
            <a:extLst>
              <a:ext uri="{FF2B5EF4-FFF2-40B4-BE49-F238E27FC236}">
                <a16:creationId xmlns:a16="http://schemas.microsoft.com/office/drawing/2014/main" id="{D3A471B9-25E7-472C-C72E-906CA721F0C0}"/>
              </a:ext>
            </a:extLst>
          </p:cNvPr>
          <p:cNvSpPr/>
          <p:nvPr/>
        </p:nvSpPr>
        <p:spPr>
          <a:xfrm>
            <a:off x="38481000" y="11761024"/>
            <a:ext cx="4770216" cy="4142540"/>
          </a:xfrm>
          <a:prstGeom prst="roundRect">
            <a:avLst/>
          </a:prstGeom>
          <a:noFill/>
          <a:ln w="28575">
            <a:solidFill>
              <a:srgbClr val="FFD31E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7" name="TextBox 1246">
            <a:extLst>
              <a:ext uri="{FF2B5EF4-FFF2-40B4-BE49-F238E27FC236}">
                <a16:creationId xmlns:a16="http://schemas.microsoft.com/office/drawing/2014/main" id="{8027D291-2B35-FCB2-A0F3-6AB29C06C408}"/>
              </a:ext>
            </a:extLst>
          </p:cNvPr>
          <p:cNvSpPr txBox="1"/>
          <p:nvPr/>
        </p:nvSpPr>
        <p:spPr>
          <a:xfrm>
            <a:off x="38938200" y="14433535"/>
            <a:ext cx="3810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GliomaGen weights and BraTS 2024 Adult Post Treatment Glioma-Synthetic dataset provided on </a:t>
            </a:r>
            <a:r>
              <a:rPr lang="en-US" dirty="0" err="1"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HuggingFace</a:t>
            </a:r>
            <a:r>
              <a:rPr lang="en-US" dirty="0"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71046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504F5919-0F22-8B49-8251-4A436FAFC22A}">
  <we:reference id="wa200004052" version="1.0.0.2" store="en-US" storeType="OMEX"/>
  <we:alternateReferences>
    <we:reference id="wa200004052" version="1.0.0.2" store="wa200004052" storeType="OMEX"/>
  </we:alternateReferences>
  <we:properties>
    <we:property name="holatex.main" value="{&quot;pictures&quot;:[{&quot;name&quot;:&quot;Latex&quot;,&quot;code&quot;:&quot;\\begin{document}\n\\center\n\\Large\nCalculus\n\\medskip\n\n$\\int u \\frac{dv}{dx}\\,dx=uv-\\int \\frac{du}{dx}v\\,dx$\n\n$f(x) = \\int_{-\\infty}^\\infty \\hat f(\\xi)\\,e^{2 \\pi i \\xi x}$\n\n$\\oint \\vec{F} \\cdot d\\vec{s}=0$\n\n\\end{document}&quot;},{&quot;name&quot;:&quot;Latex&quot;,&quot;code&quot;:&quot;\\begin{document}\n\\(N\\approx1000\\)\n\\end{document}&quot;},{&quot;name&quot;:&quot;Latex&quot;,&quot;code&quot;:&quot;\\begin{document}\n\\((N\\approx1000)\\)\n\\end{document}&quot;},{&quot;name&quot;:&quot;Latex&quot;,&quot;code&quot;:&quot;\\begin{document}\n\\((N=2200)\\)\n\\end{document}&quot;},{&quot;name&quot;:&quot;Latex&quot;,&quot;code&quot;:&quot;\\begin{document}\n\\[\n\\mathbf{x}_{t-1}\n\\]\n\\end{document}&quot;},{&quot;name&quot;:&quot;Latex&quot;,&quot;code&quot;:&quot;\\begin{document}\n\\[\n\\mathbf{x}_{t}\n\\]\n\\end{document}&quot;},{&quot;name&quot;:&quot;Latex&quot;,&quot;code&quot;:&quot;\\begin{document}\n\\(\\mathbb{x}_t\\)\n\\end{document}&quot;},{&quot;name&quot;:&quot;Latex&quot;,&quot;code&quot;:&quot;\\begin{document}\n\\(\\mathbf{x}_t\\)\n\\end{document}&quot;},{&quot;name&quot;:&quot;Latex&quot;,&quot;code&quot;:&quot;\\begin{document}\n\\(\\mathbf{x}_T\\)\n\\end{document}&quot;},{&quot;name&quot;:&quot;Latex&quot;,&quot;code&quot;:&quot;\\begin{document}\n\\(\\mathbf{x}_0\\)\n\\end{document}&quot;},{&quot;name&quot;:&quot;Latex&quot;,&quot;code&quot;:&quot;\\begin{document}\n\\(\\mathbf{x}_0\\)\n\\(\\mathbf{x}_T\\)\n\\(\\mathbf{x}_{t}\\)\n\\(\\mathbf{x}_{t-1}\\)\n\\end{document}&quot;},{&quot;name&quot;:&quot;Latex&quot;,&quot;code&quot;:&quot;\\begin{document}\n\\rightarrow\n\\end{document}&quot;},{&quot;name&quot;:&quot;Latex&quot;,&quot;code&quot;:&quot;\\begin{document}\n\\leftarrow\n\\end{document}&quot;},{&quot;name&quot;:&quot;Latex&quot;,&quot;code&quot;:&quot;\\begin{document}\n\\[\\rightarrow ... \\rightarrow\\]\n\\end{document}&quot;},{&quot;name&quot;:&quot;Latex&quot;,&quot;code&quot;:&quot;\\begin{document}\n\\[ \\xrightarrow{\\hspace*{3cm}} \\]\n\\end{document}&quot;},{&quot;name&quot;:&quot;Latex&quot;,&quot;code&quot;:&quot;\\begin{document}\n\\[ \\xrightarrow{\\hspace*{5cm}} \\]\n\\end{document}&quot;},{&quot;name&quot;:&quot;Latex&quot;,&quot;code&quot;:&quot;\\begin{document}\n\\[ \\xrightarrow{\\hspace*{4.7cm}} \\]\n\\end{document}&quot;},{&quot;name&quot;:&quot;Latex&quot;,&quot;code&quot;:&quot;\\begin{document}\n\\[ \\xrightarrow{\\hspace*{4.5cm}} \\]\n\\end{document}&quot;},{&quot;name&quot;:&quot;Latex&quot;,&quot;code&quot;:&quot;\\begin{document}\n\\([0,1]\\)\n\\end{document}&quot;},{&quot;name&quot;:&quot;Latex&quot;,&quot;code&quot;:&quot;\\begin{document}\n\\((182,218,182)\\rightarrow (192,192,144)\\)\n\\end{document}&quot;},{&quot;name&quot;:&quot;Latex&quot;,&quot;code&quot;:&quot;\\begin{document}\n\\((\\text{train, val})=(1235,48)\\)\n\\end{document}&quot;},{&quot;name&quot;:&quot;Latex&quot;,&quot;code&quot;:&quot;\\begin{document}\n\\(\\tilde{x}_t^{(10,w,d,h)}=x_t^{(4,w,d,h)}\\oplus c^{(6,w,d,h)}\\)\n\\end{document}&quot;},{&quot;name&quot;:&quot;Latex&quot;,&quot;code&quot;:&quot;\\begin{document}\n\\(\\oplus\\)\n\\end{document}&quot;},{&quot;name&quot;:&quot;Latex&quot;,&quot;code&quot;:&quot;\\begin{document}\n\\(\\rightarrow\\)\n\\end{document}&quot;},{&quot;name&quot;:&quot;Latex&quot;,&quot;code&quot;:&quot;\\begin{document}\n\\(=\\)\n\\end{document}&quot;},{&quot;name&quot;:&quot;Latex&quot;,&quot;code&quot;:&quot;\\begin{document}\n\\(x_{t-1}\\)\n\\end{document}&quot;},{&quot;name&quot;:&quot;Latex&quot;,&quot;code&quot;:&quot;\\begin{document}\n\\(x_0\\)\n\\end{document}&quot;},{&quot;name&quot;:&quot;Latex&quot;,&quot;code&quot;:&quot;\\begin{document}\n\\cdots\n\\end{document}&quot;},{&quot;name&quot;:&quot;Latex&quot;,&quot;code&quot;:&quot;\\begin{document}\n\\( L_1 = \\frac{1}{n} \\sum_{i=1}^{n} |\\epsilon_i - \\epsilon_i'| \\)\n\\end{document}&quot;},{&quot;name&quot;:&quot;Latex&quot;,&quot;code&quot;:&quot;\\begin{document}\n\\( T=1000 \\)\n\\end{document}&quot;},{&quot;name&quot;:&quot;Latex&quot;,&quot;code&quot;:&quot;\\begin{document}\n\\(1\\times10^{-5}\\rightarrow 7.5\\times 10^{-6}\\rightarrow 5\\times 10^{-6}\\rightarrow 2.5\\times 10^{-6}\\rightarrow 1\\times 10^{-6}\\)\n\\end{document}&quot;},{&quot;name&quot;:&quot;Latex&quot;,&quot;code&quot;:&quot;\\begin{document}\n\\(M\\)\n\\end{document}&quot;},{&quot;name&quot;:&quot;Latex&quot;,&quot;code&quot;:&quot;\\begin{document}\n\\(M' \\gets \\texttt{flip}(M)\\)\n\\end{document}&quot;},{&quot;name&quot;:&quot;Latex&quot;,&quot;code&quot;:&quot;\\begin{document}\n\\(M' \\gets M\\)\n\\end{document}&quot;},{&quot;name&quot;:&quot;Latex&quot;,&quot;code&quot;:&quot;\\begin{document}\n\\(M'\\)\n\\end{document}&quot;},{&quot;name&quot;:&quot;Latex&quot;,&quot;code&quot;:&quot;\\begin{document}\n\\(s\\)\n\\end{document}&quot;},{&quot;name&quot;:&quot;Latex&quot;,&quot;code&quot;:&quot;\\begin{document}\n\\([0.98,1.02]\\)\n\\end{document}&quot;},{&quot;name&quot;:&quot;Latex&quot;,&quot;code&quot;:&quot;\\begin{document}\n\\(M''\\)\n\\end{document}&quot;}]}"/>
  </we:properties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14294</TotalTime>
  <Words>2165</Words>
  <Application>Microsoft Macintosh PowerPoint</Application>
  <PresentationFormat>Custom</PresentationFormat>
  <Paragraphs>242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9" baseType="lpstr">
      <vt:lpstr>Arial</vt:lpstr>
      <vt:lpstr>Calibri</vt:lpstr>
      <vt:lpstr>Calibri Light</vt:lpstr>
      <vt:lpstr>SF Pro Heavy</vt:lpstr>
      <vt:lpstr>SF Pro Light</vt:lpstr>
      <vt:lpstr>SF Pro Medium</vt:lpstr>
      <vt:lpstr>SF Pro Semibold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Elijah C. Renner</dc:creator>
  <cp:lastModifiedBy>Elijah C. Renner</cp:lastModifiedBy>
  <cp:revision>54</cp:revision>
  <cp:lastPrinted>2025-02-21T04:12:31Z</cp:lastPrinted>
  <dcterms:created xsi:type="dcterms:W3CDTF">2024-02-28T20:32:30Z</dcterms:created>
  <dcterms:modified xsi:type="dcterms:W3CDTF">2025-02-22T23:50:54Z</dcterms:modified>
</cp:coreProperties>
</file>